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AE5FE-A527-42D0-B08D-C0035F473FAB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6DFD3-1BF0-4B9D-A152-EEE08964E4F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436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6DFD3-1BF0-4B9D-A152-EEE08964E4FF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6DFD3-1BF0-4B9D-A152-EEE08964E4FF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987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6DFD3-1BF0-4B9D-A152-EEE08964E4FF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9878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3008313" cy="5841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19 ноября 2026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года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г.Симферополь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07504" y="980728"/>
            <a:ext cx="3440361" cy="46910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i="1" dirty="0" smtClean="0">
                <a:solidFill>
                  <a:srgbClr val="FF0000"/>
                </a:solidFill>
              </a:rPr>
              <a:t>Клиническая кардиология и </a:t>
            </a:r>
            <a:r>
              <a:rPr lang="ru-RU" sz="1800" b="1" i="1" dirty="0" err="1" smtClean="0">
                <a:solidFill>
                  <a:srgbClr val="FF0000"/>
                </a:solidFill>
              </a:rPr>
              <a:t>коморбидные</a:t>
            </a:r>
            <a:r>
              <a:rPr lang="ru-RU" sz="1800" b="1" i="1" dirty="0" smtClean="0">
                <a:solidFill>
                  <a:srgbClr val="FF0000"/>
                </a:solidFill>
              </a:rPr>
              <a:t> состояния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642910" y="3284984"/>
            <a:ext cx="7858180" cy="357301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ОРГАНИЗАТОРЫ:</a:t>
            </a:r>
          </a:p>
          <a:p>
            <a:pPr algn="ctr"/>
            <a:r>
              <a:rPr lang="ru-RU" sz="1600" b="1" dirty="0"/>
              <a:t>ФГАОУ  ВО  «Крымский  федеральный  университет </a:t>
            </a:r>
          </a:p>
          <a:p>
            <a:pPr algn="ctr"/>
            <a:r>
              <a:rPr lang="ru-RU" sz="1600" b="1" dirty="0"/>
              <a:t>имени В.И.Вернадского»</a:t>
            </a:r>
          </a:p>
          <a:p>
            <a:pPr algn="ctr"/>
            <a:r>
              <a:rPr lang="ru-RU" sz="1600" b="1" dirty="0" smtClean="0"/>
              <a:t>Ордена Трудового Красного Знамени Медицинский институт </a:t>
            </a:r>
          </a:p>
          <a:p>
            <a:pPr algn="ctr"/>
            <a:r>
              <a:rPr lang="ru-RU" sz="1600" b="1" dirty="0" smtClean="0"/>
              <a:t>имени  </a:t>
            </a:r>
            <a:r>
              <a:rPr lang="ru-RU" sz="1600" b="1" dirty="0"/>
              <a:t>С</a:t>
            </a:r>
            <a:r>
              <a:rPr lang="ru-RU" sz="1600" b="1" dirty="0" smtClean="0"/>
              <a:t>. И. Георгиевского</a:t>
            </a:r>
            <a:endParaRPr lang="ru-RU" sz="1600" b="1" dirty="0"/>
          </a:p>
          <a:p>
            <a:pPr algn="ctr"/>
            <a:endParaRPr lang="ru-RU" sz="1600" b="1" dirty="0"/>
          </a:p>
          <a:p>
            <a:pPr algn="ctr"/>
            <a:r>
              <a:rPr lang="ru-RU" sz="1600" b="1" dirty="0"/>
              <a:t>Кафедра терапии, гастроэнтерологии, кардиологии,  общей врачебной практики (семейной медицины)</a:t>
            </a:r>
          </a:p>
          <a:p>
            <a:pPr algn="ctr"/>
            <a:r>
              <a:rPr lang="ru-RU" sz="1600" b="1" dirty="0"/>
              <a:t>Крымское  научное  терапевтическое  общество</a:t>
            </a:r>
          </a:p>
          <a:p>
            <a:pPr algn="r"/>
            <a:r>
              <a:rPr lang="ru-RU" sz="1600" b="1" dirty="0" smtClean="0">
                <a:solidFill>
                  <a:srgbClr val="FF0000"/>
                </a:solidFill>
              </a:rPr>
              <a:t>Место </a:t>
            </a:r>
            <a:r>
              <a:rPr lang="ru-RU" sz="1600" b="1" dirty="0">
                <a:solidFill>
                  <a:srgbClr val="FF0000"/>
                </a:solidFill>
              </a:rPr>
              <a:t>проведения:  г.Симферополь, ул.Киевская 2.</a:t>
            </a:r>
          </a:p>
          <a:p>
            <a:pPr algn="r"/>
            <a:r>
              <a:rPr lang="ru-RU" sz="1600" b="1" dirty="0">
                <a:solidFill>
                  <a:srgbClr val="FF0000"/>
                </a:solidFill>
              </a:rPr>
              <a:t>Гостиница «Москва», конференц-зал</a:t>
            </a:r>
          </a:p>
        </p:txBody>
      </p:sp>
      <p:pic>
        <p:nvPicPr>
          <p:cNvPr id="8" name="Picture 3" descr="C:\Users\Uzer\Desktop\униве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88640"/>
            <a:ext cx="3793054" cy="3310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995641934"/>
              </p:ext>
            </p:extLst>
          </p:nvPr>
        </p:nvGraphicFramePr>
        <p:xfrm>
          <a:off x="-1" y="69342"/>
          <a:ext cx="9144001" cy="6829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146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993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72023">
                <a:tc gridSpan="3">
                  <a:txBody>
                    <a:bodyPr/>
                    <a:lstStyle/>
                    <a:p>
                      <a:pPr algn="just"/>
                      <a:r>
                        <a:rPr lang="ru-RU" dirty="0"/>
                        <a:t>9.00-10.00                     Организация выставки.</a:t>
                      </a:r>
                    </a:p>
                    <a:p>
                      <a:pPr algn="just"/>
                      <a:r>
                        <a:rPr lang="ru-RU" dirty="0"/>
                        <a:t>                                        Регистрация </a:t>
                      </a:r>
                      <a:r>
                        <a:rPr lang="ru-RU" dirty="0" smtClean="0"/>
                        <a:t>участников.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65858">
                <a:tc>
                  <a:txBody>
                    <a:bodyPr/>
                    <a:lstStyle/>
                    <a:p>
                      <a:r>
                        <a:rPr lang="ru-RU" sz="1400" b="1" dirty="0"/>
                        <a:t>10.00 - 10.10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Крючкова Ольга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«КФУ им. В.И.Вернадского». Председатель Крымского научного терапевтического общества, г. Симферополь.</a:t>
                      </a:r>
                    </a:p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Садовой Валерий Иванович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главный внештатный специалист кардиолог МЗ Республики Крым, г. Симферополь</a:t>
                      </a:r>
                    </a:p>
                    <a:p>
                      <a:pPr algn="just"/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Барило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Владимировна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главный внештатный  специалист терапевт  МЗ Республики Крым, г. Симферополь.             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Приветственное слово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22891">
                <a:tc>
                  <a:txBody>
                    <a:bodyPr/>
                    <a:lstStyle/>
                    <a:p>
                      <a:r>
                        <a:rPr lang="ru-RU" sz="1400" b="1" dirty="0"/>
                        <a:t>10.10 - </a:t>
                      </a:r>
                      <a:r>
                        <a:rPr lang="ru-RU" sz="1400" b="1" dirty="0" smtClean="0"/>
                        <a:t>10.30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Крючкова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«КФУ им. В.И.Вернадского». Председатель Крымского научного терапевтического общества, г. Симферополь.</a:t>
                      </a:r>
                    </a:p>
                    <a:p>
                      <a:pPr algn="just"/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Дислипидемия 2026: основные новые задачи. 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(Доклад при поддержке компании «</a:t>
                      </a:r>
                      <a:r>
                        <a:rPr lang="ru-RU" sz="1000" b="0" i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Эгис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». Баллы НМО не начисляются)</a:t>
                      </a:r>
                      <a:endParaRPr lang="ru-RU" sz="1000" b="0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070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10.30 </a:t>
                      </a:r>
                      <a:r>
                        <a:rPr lang="ru-RU" sz="1400" b="1" dirty="0"/>
                        <a:t>– </a:t>
                      </a:r>
                      <a:r>
                        <a:rPr lang="ru-RU" sz="1400" b="1" dirty="0" smtClean="0"/>
                        <a:t>10.50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Драненко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Наталья Юрьевна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внутренней медицины №1 ОТКЗ Медицинский институт имени С.И.Георгиевского, ФГАОУ ВО «КФУ им. В.И.Вернадского». Заведующий центром управления сердечно- сосудистыми рисками в Республике Крым СП Кардиологический диспансер ГБУЗ РК  "Республиканская клиническая больница им. Н.А. Семашко", г. Симферополь.</a:t>
                      </a:r>
                    </a:p>
                    <a:p>
                      <a:pPr algn="just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Идиопатический рецидивирующий перикардит в практике кардиолога: как не пропустить заболевание и помочь пациенту 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(Доклад при поддержке компании «Р - </a:t>
                      </a:r>
                      <a:r>
                        <a:rPr lang="ru-RU" sz="1000" b="0" i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». Баллы НМО не начисляются)</a:t>
                      </a:r>
                      <a:endParaRPr lang="ru-RU" sz="1000" b="0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98241922"/>
              </p:ext>
            </p:extLst>
          </p:nvPr>
        </p:nvGraphicFramePr>
        <p:xfrm>
          <a:off x="251520" y="69342"/>
          <a:ext cx="8678768" cy="6525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9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14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113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8936">
                <a:tc gridSpan="3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0056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10.50 </a:t>
                      </a:r>
                      <a:r>
                        <a:rPr lang="ru-RU" sz="1400" b="1" dirty="0"/>
                        <a:t>- </a:t>
                      </a:r>
                      <a:r>
                        <a:rPr lang="ru-RU" sz="1400" b="1" dirty="0" smtClean="0"/>
                        <a:t>11.10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Ицкова Елена Анатольевна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«Крымский федеральный университет имени В.И.Вернадского», г. Симферополь.</a:t>
                      </a:r>
                    </a:p>
                    <a:p>
                      <a:pPr algn="just"/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Артериальная гипертензия у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коморбидного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пациента с СД 2 типа.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11.10 – 11.30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Крючкова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«КФУ им. В.И.Вернадского». Председатель Крымского научного терапевтического общества, г. Симферополь.</a:t>
                      </a:r>
                    </a:p>
                    <a:p>
                      <a:pPr algn="just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Вальсакор ИНДА в современной стратегии лечения артериальной гипертензии: фокус на приверженность пациентов и достижение целевых показателей. </a:t>
                      </a:r>
                    </a:p>
                    <a:p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 при поддержке компании «КРКА». Баллы НМО не начисляются)</a:t>
                      </a:r>
                      <a:endParaRPr lang="ru-RU" sz="1000" b="0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5201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11.30 </a:t>
                      </a:r>
                      <a:r>
                        <a:rPr lang="ru-RU" sz="1400" b="1" dirty="0"/>
                        <a:t>– </a:t>
                      </a:r>
                      <a:r>
                        <a:rPr lang="ru-RU" sz="1400" b="1" dirty="0" smtClean="0"/>
                        <a:t>11.50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Лутай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Юлия Александровна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«Крымский федеральный университет имени В.И.Вернадского», г. Симферополь.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Потенциал метаболических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цитопротекторов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комплексном лечении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коморбидных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состояний.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4670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482313940"/>
              </p:ext>
            </p:extLst>
          </p:nvPr>
        </p:nvGraphicFramePr>
        <p:xfrm>
          <a:off x="107504" y="214290"/>
          <a:ext cx="8928991" cy="6455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4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568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617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3763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750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11.50-12.10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Жукова Наталья Валерьевна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заместитель главного врача по медицинской части, врач терапевт  ООО «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Праймер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г. Симферополь.</a:t>
                      </a:r>
                    </a:p>
                    <a:p>
                      <a:pPr algn="just"/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Реалии и перспективы применения  L-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карнитина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кардиологии.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406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12.10-12.30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i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Крутиков Евгений Сергеевич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профессор, директор ОТКЗ Медицинского института имени С.И.Георгиевского, ФГАОУ ВО «КФУ им. В.И.Вернадского», заведующий  кафедрой пропедевтики внутренней медицины, г. Симферополь.</a:t>
                      </a:r>
                    </a:p>
                    <a:p>
                      <a:pPr algn="just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Эволюция терапии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кардиоренальной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защиты .</a:t>
                      </a:r>
                    </a:p>
                    <a:p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(Доклад при поддержке компании «Акрихин». Баллы НМО не начисляются)</a:t>
                      </a:r>
                      <a:endParaRPr lang="ru-RU" sz="1000" b="0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269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12.30-13.00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Перерыв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3704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13.00-13.20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Крючкова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«КФУ им. В.И.Вернадского». Председатель Крымского научного терапевтического общества, г. Симферополь.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стратегии оптимальной антиишемической терапии стабильной ИБС.</a:t>
                      </a:r>
                    </a:p>
                    <a:p>
                      <a:pPr marL="0" algn="just" defTabSz="914400" rtl="0" eaLnBrk="1" latinLnBrk="0" hangingPunct="1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98241922"/>
              </p:ext>
            </p:extLst>
          </p:nvPr>
        </p:nvGraphicFramePr>
        <p:xfrm>
          <a:off x="0" y="69343"/>
          <a:ext cx="9144000" cy="658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89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727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5851">
                <a:tc gridSpan="3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4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13.20-13.40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Бубнова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Марина Андреевна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врач- кардиолог ООО «ИНСАН МЕД», г. Симферополь.</a:t>
                      </a:r>
                    </a:p>
                    <a:p>
                      <a:pPr algn="just"/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Расширение границ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гиполипидемической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терапии.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(Доклад при поддержке компании «Акрихин». Баллы НМО не начисляются)</a:t>
                      </a:r>
                    </a:p>
                    <a:p>
                      <a:pPr marL="0" algn="just" defTabSz="914400" rtl="0" eaLnBrk="1" latinLnBrk="0" hangingPunct="1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4472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13.40-14.00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Репинская Ирина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ассистент кафедры внутренней медицины № 2, ОТКЗ Медицинский институт им. С.И.Георгиевского, ФГАОУ ВО «КФУ им. В.И.Вернадского», главный внештатный специалист эндокринолог МЗ РК, г. Симферополь.</a:t>
                      </a:r>
                    </a:p>
                    <a:p>
                      <a:pPr algn="just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Практические аспекты интенсификации терапии в дебюте СД 2 типа.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857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14.00-14.20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Крючкова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Николаевна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д.м.н., профессор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«КФУ им. В.И.Вернадского». Председатель Крымского научного терапевтического общества, г. Симферополь.</a:t>
                      </a:r>
                    </a:p>
                    <a:p>
                      <a:pPr algn="just"/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Основные итоги работы Национального и Европейского конгрессов кардиологов 2026 г. Возможности оральных антикоагулянтов в лечении и профилактике пациентов высокого тромбоэмболического риска.</a:t>
                      </a:r>
                    </a:p>
                  </a:txBody>
                  <a:tcPr/>
                </a:tc>
              </a:tr>
              <a:tr h="232811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14.20-14.40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 Иськова Ирина Александровна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 «Крымский федеральный университет имени В.И.Вернадского», г. Симферополь. </a:t>
                      </a:r>
                    </a:p>
                    <a:p>
                      <a:pPr algn="just"/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Бессимптомная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гиперурикемия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сердечно-сосудистые события: лечить или наблюдать? Современные алгоритмы ведения пациента.</a:t>
                      </a:r>
                    </a:p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 при поддержке компании «</a:t>
                      </a:r>
                      <a:r>
                        <a:rPr lang="ru-RU" sz="1000" b="0" i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Эгис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». Баллы НМО не начисляются)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46708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000919387"/>
              </p:ext>
            </p:extLst>
          </p:nvPr>
        </p:nvGraphicFramePr>
        <p:xfrm>
          <a:off x="395536" y="188640"/>
          <a:ext cx="8640959" cy="5081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98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629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6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14.40-15.00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Бубнова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Марина Андреевна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врач- кардиолог ООО «ИНСАН МЕД», г. Симферополь.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Оптимизация терапии АГ и ХСН. </a:t>
                      </a:r>
                    </a:p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00" b="0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 при поддержке компании «Акрихин». Баллы НМО не начисляются)</a:t>
                      </a:r>
                      <a:endParaRPr lang="ru-RU" sz="1000" b="0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6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15.00-15.20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Котолупова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Ольга Викторовна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врач - кардиолог ООО «ИНСАН МЕД», г. Симферополь.</a:t>
                      </a:r>
                    </a:p>
                    <a:p>
                      <a:pPr algn="just"/>
                      <a:endParaRPr lang="ru-RU" sz="120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Инкретины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терапии пациентов с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сердечно-сосудистыми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заболеваниями: современные подходы.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96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15.20-15.40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Лутай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Юлия Александровна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«Крымский федеральный университет имени В.И.Вернадского», г. Симферополь. </a:t>
                      </a:r>
                    </a:p>
                    <a:p>
                      <a:pPr algn="just"/>
                      <a:endParaRPr lang="ru-RU" sz="120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Хроническая сердечная недостаточность с сохраненной фракцией выброса у пациентов с метаболическим синдромом: от патофизиологии к персонализированной терапии.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96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15.40-16.00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Докладчик 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Турна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Эльвира </a:t>
                      </a:r>
                      <a:r>
                        <a:rPr lang="ru-RU" sz="1200" b="1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Юсуфовна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к.м.н., доцент кафедры терапии, гастроэнтерологии, кардиологии, общей врачебной практики (семейной медицины) ОТКЗ Медицинский институт имени С.И.Георгиевского, ФГАОУ ВО  «Крымский федеральный университет имени В.И.Вернадского», г. Симферополь. </a:t>
                      </a:r>
                    </a:p>
                    <a:p>
                      <a:pPr algn="just"/>
                      <a:endParaRPr lang="ru-RU" sz="120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Фибрилляция предсердий у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коморбидного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пациента: стратегии контроля ритма, </a:t>
                      </a:r>
                      <a:r>
                        <a:rPr lang="ru-RU" sz="1200" b="0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антикоагуляции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минимизации лекарственных взаимодействий.</a:t>
                      </a:r>
                      <a:endParaRPr lang="ru-RU" sz="12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404949190"/>
              </p:ext>
            </p:extLst>
          </p:nvPr>
        </p:nvGraphicFramePr>
        <p:xfrm>
          <a:off x="395536" y="5301208"/>
          <a:ext cx="8640959" cy="1080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16.00</a:t>
                      </a:r>
                      <a:r>
                        <a:rPr lang="ru-RU" sz="1600" b="1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  - 16.10                       Дискуссия                                                           </a:t>
                      </a:r>
                      <a:r>
                        <a:rPr lang="ru-RU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Выдача свидетельств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19816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5008" y="1052736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К участию  в конференции приглашаются сотрудники </a:t>
            </a:r>
            <a:r>
              <a:rPr lang="ru-RU" sz="2400" b="1" dirty="0" smtClean="0">
                <a:solidFill>
                  <a:schemeClr val="accent1"/>
                </a:solidFill>
              </a:rPr>
              <a:t>Медицинского института,</a:t>
            </a:r>
            <a:endParaRPr lang="ru-RU" sz="2400" b="1" dirty="0">
              <a:solidFill>
                <a:schemeClr val="accent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врачи-  кардиологи, врачи- </a:t>
            </a:r>
            <a:r>
              <a:rPr lang="ru-RU" sz="2400" b="1" dirty="0">
                <a:solidFill>
                  <a:schemeClr val="accent1"/>
                </a:solidFill>
              </a:rPr>
              <a:t>терапевты, врачи общей врачебной практики (семейной медицины</a:t>
            </a:r>
            <a:r>
              <a:rPr lang="ru-RU" sz="2400" b="1" dirty="0" smtClean="0">
                <a:solidFill>
                  <a:schemeClr val="accent1"/>
                </a:solidFill>
              </a:rPr>
              <a:t>), врачи по специальности лечебное дело, </a:t>
            </a:r>
            <a:r>
              <a:rPr lang="ru-RU" sz="2400" b="1" dirty="0">
                <a:solidFill>
                  <a:schemeClr val="accent1"/>
                </a:solidFill>
              </a:rPr>
              <a:t>слушатели, ординаторы, студенты старших курсов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1101</Words>
  <Application>Microsoft Office PowerPoint</Application>
  <PresentationFormat>Экран (4:3)</PresentationFormat>
  <Paragraphs>83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19 ноября 2026 года г.Симферополь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Uzer</dc:creator>
  <cp:lastModifiedBy>Юлия</cp:lastModifiedBy>
  <cp:revision>156</cp:revision>
  <dcterms:created xsi:type="dcterms:W3CDTF">2016-01-24T15:51:33Z</dcterms:created>
  <dcterms:modified xsi:type="dcterms:W3CDTF">2026-10-08T16:09:17Z</dcterms:modified>
</cp:coreProperties>
</file>