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2" r:id="rId6"/>
    <p:sldId id="261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AE5FE-A527-42D0-B08D-C0035F473FAB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6DFD3-1BF0-4B9D-A152-EEE08964E4F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1436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6DFD3-1BF0-4B9D-A152-EEE08964E4FF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6DFD3-1BF0-4B9D-A152-EEE08964E4FF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19878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6DFD3-1BF0-4B9D-A152-EEE08964E4FF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19878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85728"/>
            <a:ext cx="3008313" cy="5841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20 ноября 2025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года</a:t>
            </a:r>
            <a:r>
              <a:rPr lang="ru-RU" dirty="0">
                <a:solidFill>
                  <a:srgbClr val="7030A0"/>
                </a:solidFill>
              </a:rPr>
              <a:t/>
            </a:r>
            <a:br>
              <a:rPr lang="ru-RU" dirty="0">
                <a:solidFill>
                  <a:srgbClr val="7030A0"/>
                </a:solidFill>
              </a:rPr>
            </a:br>
            <a:r>
              <a:rPr lang="ru-RU" dirty="0">
                <a:solidFill>
                  <a:srgbClr val="7030A0"/>
                </a:solidFill>
              </a:rPr>
              <a:t>г.Симферополь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07504" y="980728"/>
            <a:ext cx="3440361" cy="4691063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b="1" dirty="0" smtClean="0">
                <a:solidFill>
                  <a:srgbClr val="FF0000"/>
                </a:solidFill>
              </a:rPr>
              <a:t>Актуальные вопросы кардиологии в практике врача-терапевта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42910" y="3284984"/>
            <a:ext cx="7858180" cy="357301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ОРГАНИЗАТОРЫ:</a:t>
            </a:r>
          </a:p>
          <a:p>
            <a:pPr algn="ctr"/>
            <a:r>
              <a:rPr lang="ru-RU" sz="1600" b="1" dirty="0"/>
              <a:t>ФГАОУ  ВО  «Крымский  федеральный  университет </a:t>
            </a:r>
          </a:p>
          <a:p>
            <a:pPr algn="ctr"/>
            <a:r>
              <a:rPr lang="ru-RU" sz="1600" b="1" dirty="0"/>
              <a:t>имени В.И.Вернадского»</a:t>
            </a:r>
          </a:p>
          <a:p>
            <a:pPr algn="ctr"/>
            <a:r>
              <a:rPr lang="ru-RU" sz="1600" b="1" dirty="0" smtClean="0"/>
              <a:t>Ордена Трудового Красного Знамени Медицинский институт </a:t>
            </a:r>
          </a:p>
          <a:p>
            <a:pPr algn="ctr"/>
            <a:r>
              <a:rPr lang="ru-RU" sz="1600" b="1" dirty="0" smtClean="0"/>
              <a:t>имени  </a:t>
            </a:r>
            <a:r>
              <a:rPr lang="ru-RU" sz="1600" b="1" dirty="0"/>
              <a:t>С</a:t>
            </a:r>
            <a:r>
              <a:rPr lang="ru-RU" sz="1600" b="1" dirty="0" smtClean="0"/>
              <a:t>. И. Георгиевского</a:t>
            </a:r>
            <a:endParaRPr lang="ru-RU" sz="1600" b="1" dirty="0"/>
          </a:p>
          <a:p>
            <a:pPr algn="ctr"/>
            <a:endParaRPr lang="ru-RU" sz="1600" b="1" dirty="0"/>
          </a:p>
          <a:p>
            <a:pPr algn="ctr"/>
            <a:r>
              <a:rPr lang="ru-RU" sz="1600" b="1" dirty="0"/>
              <a:t>Кафедра терапии, гастроэнтерологии, кардиологии,  общей врачебной практики (семейной медицины)</a:t>
            </a:r>
          </a:p>
          <a:p>
            <a:pPr algn="ctr"/>
            <a:r>
              <a:rPr lang="ru-RU" sz="1600" b="1" dirty="0"/>
              <a:t>Крымское  научное  терапевтическое  общество</a:t>
            </a:r>
          </a:p>
          <a:p>
            <a:pPr algn="r"/>
            <a:r>
              <a:rPr lang="ru-RU" sz="1600" b="1" dirty="0" smtClean="0">
                <a:solidFill>
                  <a:srgbClr val="FF0000"/>
                </a:solidFill>
              </a:rPr>
              <a:t>Место </a:t>
            </a:r>
            <a:r>
              <a:rPr lang="ru-RU" sz="1600" b="1" dirty="0">
                <a:solidFill>
                  <a:srgbClr val="FF0000"/>
                </a:solidFill>
              </a:rPr>
              <a:t>проведения:  г.Симферополь, ул.Киевская 2.</a:t>
            </a:r>
          </a:p>
          <a:p>
            <a:pPr algn="r"/>
            <a:r>
              <a:rPr lang="ru-RU" sz="1600" b="1" dirty="0">
                <a:solidFill>
                  <a:srgbClr val="FF0000"/>
                </a:solidFill>
              </a:rPr>
              <a:t>Гостиница «Москва», конференц-зал</a:t>
            </a:r>
          </a:p>
        </p:txBody>
      </p:sp>
      <p:pic>
        <p:nvPicPr>
          <p:cNvPr id="8" name="Picture 3" descr="C:\Users\Uzer\Desktop\универ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88640"/>
            <a:ext cx="3793054" cy="33108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995641934"/>
              </p:ext>
            </p:extLst>
          </p:nvPr>
        </p:nvGraphicFramePr>
        <p:xfrm>
          <a:off x="-1" y="69342"/>
          <a:ext cx="8930289" cy="6646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2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114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24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2023">
                <a:tc gridSpan="3">
                  <a:txBody>
                    <a:bodyPr/>
                    <a:lstStyle/>
                    <a:p>
                      <a:pPr algn="just"/>
                      <a:r>
                        <a:rPr lang="ru-RU" dirty="0"/>
                        <a:t>9.00-10.00                     Организация выставки.</a:t>
                      </a:r>
                    </a:p>
                    <a:p>
                      <a:pPr algn="just"/>
                      <a:r>
                        <a:rPr lang="ru-RU" dirty="0"/>
                        <a:t>                                        Регистрация </a:t>
                      </a:r>
                      <a:r>
                        <a:rPr lang="ru-RU" dirty="0" smtClean="0"/>
                        <a:t>участников.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65858">
                <a:tc>
                  <a:txBody>
                    <a:bodyPr/>
                    <a:lstStyle/>
                    <a:p>
                      <a:r>
                        <a:rPr lang="ru-RU" sz="1400" b="1" dirty="0"/>
                        <a:t>10.00 - 10.10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Крючкова Ольга Николаевна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д.м.н., профессор кафедры терапии, гастроэнтерологии, кардиологии, общей врачебной практики (семейной медицины) ОТКЗ Медицинский институт имени С.И.Георгиевского, ФГАОУ ВО «КФУ им. В.И.Вернадского». Председатель Крымского научного терапевтического общества, г. Симферополь.</a:t>
                      </a:r>
                    </a:p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Садовой Валерий Иванович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главный внештатный специалист кардиолог МЗ Республики Крым, г. Симферополь</a:t>
                      </a:r>
                    </a:p>
                    <a:p>
                      <a:pPr algn="just"/>
                      <a:r>
                        <a:rPr lang="ru-RU" sz="1200" b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Барило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Ольга Владимировна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главный внештатный  специалист терапевт  МЗ Республики Крым, г. Симферополь.             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Приветственное слово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22891">
                <a:tc>
                  <a:txBody>
                    <a:bodyPr/>
                    <a:lstStyle/>
                    <a:p>
                      <a:r>
                        <a:rPr lang="ru-RU" sz="1400" b="1" dirty="0"/>
                        <a:t>10.10 - </a:t>
                      </a:r>
                      <a:r>
                        <a:rPr lang="ru-RU" sz="1400" b="1" dirty="0" smtClean="0"/>
                        <a:t>10.30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</a:t>
                      </a:r>
                      <a:r>
                        <a:rPr lang="ru-RU" sz="1200" b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Крючкова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Ольга Николаевна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д.м.н., профессор кафедры терапии, гастроэнтерологии, кардиологии, общей врачебной практики (семейной медицины) ОТКЗ Медицинский институт имени С.И.Георгиевского, ФГАОУ ВО «КФУ им. В.И.Вернадского». Председатель Крымского научного терапевтического общества, г. Симферополь.</a:t>
                      </a:r>
                    </a:p>
                    <a:p>
                      <a:pPr algn="just"/>
                      <a:endParaRPr lang="ru-RU" sz="1200" b="0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Современные оральные антикоагулянты в лечении и профилактике пациентов высокого тромбоэмболического риска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070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10.30 </a:t>
                      </a:r>
                      <a:r>
                        <a:rPr lang="ru-RU" sz="1400" b="1" dirty="0"/>
                        <a:t>– </a:t>
                      </a:r>
                      <a:r>
                        <a:rPr lang="ru-RU" sz="1400" b="1" dirty="0" smtClean="0"/>
                        <a:t>10.50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Ицкова Елена Анатольевна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к.м.н., доцент кафедры терапии, гастроэнтерологии, кардиологии, общей врачебной практики (семейной медицины) ОТКЗ Медицинский институт имени С.И.Георгиевского, ФГАОУ ВО «Крымский федеральный университет имени В.И.Вернадского», г. Симферополь.</a:t>
                      </a:r>
                    </a:p>
                    <a:p>
                      <a:pPr algn="just"/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Современные позиции к антитромботической терапии пациентов высокого ишемического риска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498241922"/>
              </p:ext>
            </p:extLst>
          </p:nvPr>
        </p:nvGraphicFramePr>
        <p:xfrm>
          <a:off x="251520" y="69342"/>
          <a:ext cx="8678768" cy="6565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614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113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8936">
                <a:tc gridSpan="3"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056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10.50 </a:t>
                      </a:r>
                      <a:r>
                        <a:rPr lang="ru-RU" sz="1400" b="1" dirty="0"/>
                        <a:t>- </a:t>
                      </a:r>
                      <a:r>
                        <a:rPr lang="ru-RU" sz="1400" b="1" dirty="0" smtClean="0"/>
                        <a:t>11.10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</a:t>
                      </a:r>
                      <a:r>
                        <a:rPr lang="ru-RU" sz="1200" b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Крючкова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Ольга Николаевна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д.м.н., профессор кафедры терапии, гастроэнтерологии, кардиологии, общей врачебной практики (семейной медицины) ОТКЗ Медицинский институт имени С.И.Георгиевского, ФГАОУ ВО «КФУ им. В.И.Вернадского». Председатель Крымского научного терапевтического общества, г. Симферополь.</a:t>
                      </a:r>
                    </a:p>
                    <a:p>
                      <a:pPr algn="just"/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Традиционные и новые подходы 2025 года  в коррекции </a:t>
                      </a:r>
                      <a:r>
                        <a:rPr lang="ru-RU" sz="1200" b="0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дислипидемии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пациентов высокого и очень высокого сердечно-сосудистого 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риска (</a:t>
                      </a:r>
                      <a:r>
                        <a:rPr lang="ru-RU" sz="1200" b="0" i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 при поддержке компании «</a:t>
                      </a:r>
                      <a:r>
                        <a:rPr lang="ru-RU" sz="1200" b="0" i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Эгис</a:t>
                      </a:r>
                      <a:r>
                        <a:rPr lang="ru-RU" sz="1200" b="0" i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». Баллы НМО не начисляются)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11.10 – 11.30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 Бубнов Сергей Евгеньевич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заведующий кардиологическим отделением, врач-кардиолог  ГБУЗ РК "КРКГВВ", руководитель межрайонного центра для лечения пациентов с ХСН, г. Симферополь. </a:t>
                      </a:r>
                    </a:p>
                    <a:p>
                      <a:pPr algn="just"/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Три спорных вопроса при фибрилляции предсердий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5201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11.30 </a:t>
                      </a:r>
                      <a:r>
                        <a:rPr lang="ru-RU" sz="1400" b="1" dirty="0"/>
                        <a:t>– </a:t>
                      </a:r>
                      <a:r>
                        <a:rPr lang="ru-RU" sz="1400" b="1" dirty="0" smtClean="0"/>
                        <a:t>11.50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i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Крутиков Евгений Сергеевич</a:t>
                      </a:r>
                      <a:r>
                        <a:rPr lang="ru-RU" sz="1200" b="0" i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д.м.н., профессор, директор ОТКЗ Медицинского института имени С.И.Георгиевского, ФГАОУ ВО «КФУ им. В.И.Вернадского», заведующий  кафедрой пропедевтики внутренней медицины, г. Симферополь.</a:t>
                      </a:r>
                      <a:endParaRPr lang="ru-RU" sz="1200" b="0" i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Новые тенденции в терапии артериальной гипертензии и хронической сердечной недостаточности» (</a:t>
                      </a:r>
                      <a:r>
                        <a:rPr lang="ru-RU" sz="1200" b="0" i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 при поддержке компании «Акрихин». Баллы НМО не начисляются)</a:t>
                      </a:r>
                      <a:endParaRPr lang="ru-RU" sz="1200" b="0" i="1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4670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482313940"/>
              </p:ext>
            </p:extLst>
          </p:nvPr>
        </p:nvGraphicFramePr>
        <p:xfrm>
          <a:off x="107504" y="214291"/>
          <a:ext cx="8928991" cy="6169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04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568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617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6365"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3719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11.50-12.10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Жукова Наталья Валерьевна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к.м.н., заместитель главного врача по медицинской части, врач терапевт  ООО «</a:t>
                      </a:r>
                      <a:r>
                        <a:rPr lang="ru-RU" sz="1200" b="0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Праймер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г. Симферополь.</a:t>
                      </a:r>
                    </a:p>
                    <a:p>
                      <a:pPr algn="just"/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Роль </a:t>
                      </a:r>
                      <a:r>
                        <a:rPr lang="ru-RU" sz="1200" b="0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левокарнитина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системной терапии пациентов кардиологического профиля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3319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12.10-12.30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Деева Инна Владимировна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к.м. </a:t>
                      </a:r>
                      <a:r>
                        <a:rPr lang="ru-RU" sz="1200" b="0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врач функциональной диагностики, ЛДЦ «</a:t>
                      </a:r>
                      <a:r>
                        <a:rPr lang="ru-RU" sz="1200" b="0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Праймер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г. Симферополь.</a:t>
                      </a:r>
                    </a:p>
                    <a:p>
                      <a:pPr algn="just"/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Желудочковые аритмии, ассоциированные с кардиомиопатиями. Новый взгляд на проблему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12.30-13.00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Перерыв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4703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13.00-13.20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</a:t>
                      </a:r>
                      <a:r>
                        <a:rPr lang="ru-RU" sz="1200" b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Крючкова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Ольга Николаевна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д.м.н., профессор кафедры терапии, гастроэнтерологии, кардиологии, общей врачебной практики (семейной медицины) ОТКЗ Медицинский институт имени С.И.Георгиевского, ФГАОУ ВО «КФУ им. В.И.Вернадского». Председатель Крымского научного терапевтического общества, г. Симферополь.</a:t>
                      </a:r>
                    </a:p>
                    <a:p>
                      <a:pPr algn="just"/>
                      <a:endParaRPr lang="ru-RU" sz="1200" b="0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/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Ментальное здоровье и сердечно-сосудистый риск. Новый взгляд 2025 г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498241922"/>
              </p:ext>
            </p:extLst>
          </p:nvPr>
        </p:nvGraphicFramePr>
        <p:xfrm>
          <a:off x="0" y="69343"/>
          <a:ext cx="9144000" cy="6565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3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898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727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5851">
                <a:tc gridSpan="3"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447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13.20-13.40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</a:t>
                      </a:r>
                      <a:r>
                        <a:rPr lang="ru-RU" sz="1200" b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Лутай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Юлия Александровна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к.м.н., доцент кафедры терапии, гастроэнтерологии, кардиологии, общей врачебной практики (семейной медицины) ОТКЗ Медицинский институт имени С.И.Георгиевского, ФГАОУ ВО «Крымский федеральный университет имени В.И.Вернадского», г. Симферополь. </a:t>
                      </a:r>
                    </a:p>
                    <a:p>
                      <a:pPr algn="just"/>
                      <a:endParaRPr lang="ru-RU" sz="1200" b="0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Современные аспекты ведения аритмий у беременных: ключевые моменты  рекомендаций </a:t>
                      </a:r>
                      <a:r>
                        <a:rPr lang="en-US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ESC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2025г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4472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13.40-14.00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</a:t>
                      </a:r>
                      <a:r>
                        <a:rPr lang="ru-RU" sz="1200" b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Бубнова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Марина Андреевна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к.м.н., ассистент кафедры терапии, гастроэнтерологии, кардиологии, общей врачебной практики (семейной медицины) ОТКЗ Медицинский институт имени С.И.Георгиевского, ФГАОУ ВО «КФУ им. В.И.Вернадского», врач- кардиолог ООО «ИНСАН МЕД», г. Симферополь.</a:t>
                      </a:r>
                    </a:p>
                    <a:p>
                      <a:pPr algn="just"/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Беременная с артериальной гипертензией на приеме: нюансы и тактика ведения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9857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14.00-14.20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</a:t>
                      </a:r>
                      <a:r>
                        <a:rPr lang="ru-RU" sz="1200" b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Дормидор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Артур Геннадьевич, 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врач-кардиохирург, директор Центра Патологии Органов Кровообращения, г. Симферополь.</a:t>
                      </a:r>
                    </a:p>
                    <a:p>
                      <a:pPr algn="just"/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Регенеративная ангиология – новая парадигма в лечении сердечно-сосудистых заболеваний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2811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14.20-14.40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</a:t>
                      </a:r>
                      <a:r>
                        <a:rPr lang="ru-RU" sz="1200" b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Крючкова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Ольга Николаевна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д.м.н., профессор кафедры терапии, гастроэнтерологии, кардиологии, общей врачебной практики (семейной медицины) ОТКЗ Медицинский институт имени С.И.Георгиевского, ФГАОУ ВО «КФУ им. В.И.Вернадского». Председатель Крымского научного терапевтического общества, г. Симферополь.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Современные подходы к ведению пациентов со стабильной ишемической болезнью сердца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46708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000919387"/>
              </p:ext>
            </p:extLst>
          </p:nvPr>
        </p:nvGraphicFramePr>
        <p:xfrm>
          <a:off x="395536" y="188640"/>
          <a:ext cx="8640959" cy="4824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498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629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969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14.40-15.00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 Иськова Ирина Александровна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к.м.н., доцент кафедры терапии, гастроэнтерологии, кардиологии, общей врачебной практики (семейной медицины) ОТКЗ Медицинский институт имени С.И.Георгиевского, ФГАОУ ВО  «Крымский федеральный университет имени В.И.Вернадского», г. Симферополь. </a:t>
                      </a:r>
                    </a:p>
                    <a:p>
                      <a:pPr algn="just"/>
                      <a:endParaRPr lang="ru-RU" sz="1200" b="0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200" i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Бессимптомная </a:t>
                      </a:r>
                      <a:r>
                        <a:rPr lang="ru-RU" sz="1200" b="0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гиперурикемия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как фактор риска сердечно-сосудистых заболеваний и их 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осложнений (</a:t>
                      </a:r>
                      <a:r>
                        <a:rPr lang="ru-RU" sz="1200" b="0" i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 при поддержке компании «</a:t>
                      </a:r>
                      <a:r>
                        <a:rPr lang="ru-RU" sz="1200" b="0" i="1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Эгис</a:t>
                      </a:r>
                      <a:r>
                        <a:rPr lang="ru-RU" sz="1200" b="0" i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». Баллы НМО </a:t>
                      </a:r>
                      <a:r>
                        <a:rPr lang="ru-RU" sz="1200" b="0" i="1" kern="1200" baseline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начисляются)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969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15.00-15.20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Жукова Наталья Валерьевна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к.м.н., заместитель главного врача по медицинской части, врач терапевт  ООО «</a:t>
                      </a:r>
                      <a:r>
                        <a:rPr lang="ru-RU" sz="1200" b="0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Праймер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г. Симферополь.</a:t>
                      </a:r>
                    </a:p>
                    <a:p>
                      <a:pPr algn="just"/>
                      <a:endParaRPr lang="ru-RU" sz="1200" i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Возможности повышения эффективности терапии острых респираторных вирусных инфекций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5537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15.20-15.40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Докладчик Иванченко Вера Сергеевна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к.м.н., ассистент кафедры внутренней медицины № 1 ОТКЗ Медицинский институт имени С.И.Георгиевского, ФГАОУ ВО «КФУ им. В.И.Вернадского», г. Симферополь.</a:t>
                      </a:r>
                    </a:p>
                    <a:p>
                      <a:pPr algn="just"/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приёме пациент с </a:t>
                      </a:r>
                      <a:r>
                        <a:rPr lang="ru-RU" sz="1200" b="0" kern="1200" baseline="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гипертриглицеридемией</a:t>
                      </a:r>
                      <a:r>
                        <a:rPr lang="ru-RU" sz="1200" b="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особенности лечения</a:t>
                      </a:r>
                      <a:endParaRPr lang="ru-RU" sz="1200" b="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Содержимое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404949190"/>
              </p:ext>
            </p:extLst>
          </p:nvPr>
        </p:nvGraphicFramePr>
        <p:xfrm>
          <a:off x="395537" y="5013176"/>
          <a:ext cx="8640959" cy="1080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8011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15.40</a:t>
                      </a:r>
                      <a:r>
                        <a:rPr lang="ru-RU" sz="1600" b="1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  </a:t>
                      </a:r>
                      <a:r>
                        <a:rPr lang="ru-RU" sz="1600" b="1" baseline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- </a:t>
                      </a:r>
                      <a:r>
                        <a:rPr lang="ru-RU" sz="1600" b="1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15.50                       </a:t>
                      </a:r>
                      <a:r>
                        <a:rPr lang="ru-RU" sz="1600" b="1" baseline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Дискуссия                                                           </a:t>
                      </a:r>
                      <a:r>
                        <a:rPr lang="ru-RU" sz="1600" b="1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Выдача свидетельств</a:t>
                      </a:r>
                      <a:endParaRPr lang="ru-RU" sz="16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19816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5008" y="1052736"/>
            <a:ext cx="89289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/>
                </a:solidFill>
              </a:rPr>
              <a:t>К участию  в конференции приглашаются сотрудники </a:t>
            </a:r>
            <a:r>
              <a:rPr lang="ru-RU" sz="2400" b="1" dirty="0" smtClean="0">
                <a:solidFill>
                  <a:schemeClr val="accent1"/>
                </a:solidFill>
              </a:rPr>
              <a:t>Медицинского института,</a:t>
            </a:r>
            <a:endParaRPr lang="ru-RU" sz="2400" b="1" dirty="0">
              <a:solidFill>
                <a:schemeClr val="accent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1"/>
                </a:solidFill>
              </a:rPr>
              <a:t>врачи-  кардиологи, врачи- </a:t>
            </a:r>
            <a:r>
              <a:rPr lang="ru-RU" sz="2400" b="1" dirty="0">
                <a:solidFill>
                  <a:schemeClr val="accent1"/>
                </a:solidFill>
              </a:rPr>
              <a:t>терапевты, врачи общей врачебной практики (семейной медицины</a:t>
            </a:r>
            <a:r>
              <a:rPr lang="ru-RU" sz="2400" b="1" dirty="0" smtClean="0">
                <a:solidFill>
                  <a:schemeClr val="accent1"/>
                </a:solidFill>
              </a:rPr>
              <a:t>), врачи по специальности лечебное дело, </a:t>
            </a:r>
            <a:r>
              <a:rPr lang="ru-RU" sz="2400" b="1" dirty="0">
                <a:solidFill>
                  <a:schemeClr val="accent1"/>
                </a:solidFill>
              </a:rPr>
              <a:t>слушатели, ординаторы, студенты старших курсов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951</Words>
  <Application>Microsoft Office PowerPoint</Application>
  <PresentationFormat>Экран (4:3)</PresentationFormat>
  <Paragraphs>74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20 ноября 2025 года г.Симферополь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Uzer</dc:creator>
  <cp:lastModifiedBy>Юлия</cp:lastModifiedBy>
  <cp:revision>150</cp:revision>
  <dcterms:created xsi:type="dcterms:W3CDTF">2016-01-24T15:51:33Z</dcterms:created>
  <dcterms:modified xsi:type="dcterms:W3CDTF">2025-10-07T14:57:01Z</dcterms:modified>
</cp:coreProperties>
</file>