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E5FE-A527-42D0-B08D-C0035F473FAB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6DFD3-1BF0-4B9D-A152-EEE08964E4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3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6DFD3-1BF0-4B9D-A152-EEE08964E4F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987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29</a:t>
            </a:r>
            <a:r>
              <a:rPr lang="ru-RU" dirty="0" smtClean="0">
                <a:solidFill>
                  <a:srgbClr val="7030A0"/>
                </a:solidFill>
              </a:rPr>
              <a:t> мая 202</a:t>
            </a:r>
            <a:r>
              <a:rPr lang="en-US" dirty="0" smtClean="0">
                <a:solidFill>
                  <a:srgbClr val="7030A0"/>
                </a:solidFill>
              </a:rPr>
              <a:t>5 </a:t>
            </a:r>
            <a:r>
              <a:rPr lang="ru-RU" dirty="0" smtClean="0">
                <a:solidFill>
                  <a:srgbClr val="7030A0"/>
                </a:solidFill>
              </a:rPr>
              <a:t>года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г.Симферополь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440361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smtClean="0">
                <a:solidFill>
                  <a:srgbClr val="FF0000"/>
                </a:solidFill>
              </a:rPr>
              <a:t>Актуальные вопросы ревматологии в практике врача-терапевта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42910" y="3284984"/>
            <a:ext cx="7858180" cy="3573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ОРГАНИЗАТОРЫ:</a:t>
            </a:r>
          </a:p>
          <a:p>
            <a:pPr algn="ctr"/>
            <a:r>
              <a:rPr lang="ru-RU" sz="1600" b="1" dirty="0"/>
              <a:t>ФГАОУ  ВО  «Крымский  федеральный  университет </a:t>
            </a:r>
          </a:p>
          <a:p>
            <a:pPr algn="ctr"/>
            <a:r>
              <a:rPr lang="ru-RU" sz="1600" b="1" dirty="0"/>
              <a:t>имени В.И.Вернадского»</a:t>
            </a:r>
          </a:p>
          <a:p>
            <a:pPr algn="ctr"/>
            <a:r>
              <a:rPr lang="ru-RU" sz="1600" b="1" dirty="0" smtClean="0"/>
              <a:t>Ордена Трудового Красного Знамени Медицинский институт </a:t>
            </a:r>
          </a:p>
          <a:p>
            <a:pPr algn="ctr"/>
            <a:r>
              <a:rPr lang="ru-RU" sz="1600" b="1" dirty="0" smtClean="0"/>
              <a:t>имени  </a:t>
            </a:r>
            <a:r>
              <a:rPr lang="ru-RU" sz="1600" b="1" dirty="0"/>
              <a:t>С</a:t>
            </a:r>
            <a:r>
              <a:rPr lang="ru-RU" sz="1600" b="1" dirty="0" smtClean="0"/>
              <a:t>. И. Георгиевского</a:t>
            </a:r>
            <a:endParaRPr lang="ru-RU" sz="1600" b="1" dirty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Кафедра терапии, гастроэнтерологии, кардиологии,  общей врачебной практики (семейной медицины)</a:t>
            </a:r>
          </a:p>
          <a:p>
            <a:pPr algn="ctr"/>
            <a:r>
              <a:rPr lang="ru-RU" sz="1600" b="1" dirty="0"/>
              <a:t>Крымское  научное  терапевтическое  общество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Место </a:t>
            </a:r>
            <a:r>
              <a:rPr lang="ru-RU" sz="1600" b="1" dirty="0">
                <a:solidFill>
                  <a:srgbClr val="FF0000"/>
                </a:solidFill>
              </a:rPr>
              <a:t>проведения:  г.Симферополь, ул.Киевская 2.</a:t>
            </a:r>
          </a:p>
          <a:p>
            <a:pPr algn="r"/>
            <a:r>
              <a:rPr lang="ru-RU" sz="1600" b="1" dirty="0">
                <a:solidFill>
                  <a:srgbClr val="FF0000"/>
                </a:solidFill>
              </a:rPr>
              <a:t>Гостиница «Москва», конференц-зал</a:t>
            </a:r>
          </a:p>
        </p:txBody>
      </p:sp>
      <p:pic>
        <p:nvPicPr>
          <p:cNvPr id="8" name="Picture 3" descr="C:\Users\Uzer\Desktop\унив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8640"/>
            <a:ext cx="3793054" cy="331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95641934"/>
              </p:ext>
            </p:extLst>
          </p:nvPr>
        </p:nvGraphicFramePr>
        <p:xfrm>
          <a:off x="-1" y="69342"/>
          <a:ext cx="8930289" cy="668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1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2023">
                <a:tc gridSpan="3">
                  <a:txBody>
                    <a:bodyPr/>
                    <a:lstStyle/>
                    <a:p>
                      <a:pPr algn="just"/>
                      <a:r>
                        <a:rPr lang="ru-RU" dirty="0"/>
                        <a:t>9.00-10.00                     Организация выставки.</a:t>
                      </a:r>
                    </a:p>
                    <a:p>
                      <a:pPr algn="just"/>
                      <a:r>
                        <a:rPr lang="ru-RU" dirty="0"/>
                        <a:t>                                        Регистрация </a:t>
                      </a:r>
                      <a:r>
                        <a:rPr lang="ru-RU" dirty="0" smtClean="0"/>
                        <a:t>участников.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5858">
                <a:tc>
                  <a:txBody>
                    <a:bodyPr/>
                    <a:lstStyle/>
                    <a:p>
                      <a:r>
                        <a:rPr lang="ru-RU" sz="1400" b="1" dirty="0"/>
                        <a:t>10.00 - 10.10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Крючкова Ольга Николаевна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В.И.Вернадского». Председатель Крымского научного терапевтического общества, г. Симферополь.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Барило Ольга Владимировна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главный внештатный  специалист терапевт  МЗ Республики Крым, г. Симферополь.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Приветственное слово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2891">
                <a:tc>
                  <a:txBody>
                    <a:bodyPr/>
                    <a:lstStyle/>
                    <a:p>
                      <a:r>
                        <a:rPr lang="ru-RU" sz="1400" b="1" dirty="0"/>
                        <a:t>10.10 - </a:t>
                      </a:r>
                      <a:r>
                        <a:rPr lang="ru-RU" sz="1400" b="1" dirty="0" smtClean="0"/>
                        <a:t>10.40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Глюкокортикоиды  в ревматологии: Мавр сделал свое дело, может ли Мавр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уйти (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поддержке </a:t>
                      </a:r>
                      <a:r>
                        <a:rPr lang="ru-RU" sz="1200" b="0" i="1" kern="1200" baseline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компании «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Р-Фарм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баллы НМО не начисляются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070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10.40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11.10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Комплексный подход к терапии болевого синдрома в ревматологии (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поддержке компании ООО «Др.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Редди’с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Лабораторис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баллы НМО не начисляются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98241922"/>
              </p:ext>
            </p:extLst>
          </p:nvPr>
        </p:nvGraphicFramePr>
        <p:xfrm>
          <a:off x="251520" y="69342"/>
          <a:ext cx="8678768" cy="641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1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13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936">
                <a:tc gridSpan="3"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05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11.10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11.40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Кляритская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Львовна,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профессор, заведующая кафедрой терапии, гастроэнтерологии, кардиологии, общей врачебной практики (семейной медицины) ОТКЗ Медицинский институт имени С.И.Георгиевского, ФГАОУ ВО «КФУ им. В.И.Вернадского», г. Симферополь </a:t>
                      </a:r>
                    </a:p>
                    <a:p>
                      <a:pPr algn="just"/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Современные подходы к диагностике и терапии синдрома раздраженного кишечника и функциональной диспепсии.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11.40 </a:t>
                      </a:r>
                      <a:r>
                        <a:rPr lang="ru-RU" sz="1400" b="1" dirty="0"/>
                        <a:t>- </a:t>
                      </a:r>
                      <a:r>
                        <a:rPr lang="ru-RU" sz="1400" b="1" dirty="0" smtClean="0"/>
                        <a:t>12.10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Анкилозирующий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спондилит: как мы можем замедлить прогрессирование негативных структурных 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изменений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(При поддержке компании «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Новартис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Фарма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»,баллы НМО не начисляются).</a:t>
                      </a:r>
                    </a:p>
                    <a:p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201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12.10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12.40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Докладчик 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Токарева Елена Романовна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доцент базовой многопрофильной кафедры ОТКЗ Медицинский институт им. С.И.Георгиевского, ФГАОУ ВО «КФУ им. В.И.Вернадского», главный внештатный невролог департамента здравоохранения, г. Севастополь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Когнитивные нарушения и астения у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коморбидных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пациентов. 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70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82313940"/>
              </p:ext>
            </p:extLst>
          </p:nvPr>
        </p:nvGraphicFramePr>
        <p:xfrm>
          <a:off x="179512" y="214290"/>
          <a:ext cx="8856983" cy="655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70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87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12.40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– 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13.00</a:t>
                      </a: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Перерыв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Кофе-пауза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78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13.30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Терапия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ревматоидного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артрита – фокус на 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метотрексат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(При поддержке компании «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Сандоз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баллы НМО не начисляются)</a:t>
                      </a:r>
                      <a:endParaRPr lang="ru-RU" sz="1200" b="0" i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84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13.30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14.00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Мкртумян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Ашот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Мусаелович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профессор, заведующий кафедрой эндокринологии ФГБУ ВО «Российский университет медицины» МЗ России, руководитель отдела эндокринных и метаболических на рушений ГБУЗ МКНЦ им. А.С. Логинова ДЗМ, заслуженный врач России г.Москва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Проблема выявления и лечения ранних нарушений углеводного обмена  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1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онлайн</a:t>
                      </a:r>
                      <a:r>
                        <a:rPr lang="ru-RU" sz="1200" b="0" i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0" i="1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68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14.00-14.30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Петров Андрей Владимирович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д.м.н., профессор кафедры внутренней медицины №2, ОТКЗ Медицинский институт имени С.И.Георгиевского, ФГАОУ ВО «КФУ им. В.И.Вернадского», главный внештатный специалист ревматолог МЗ Республики Крым, г. Симферополь.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Системная склеродермия: безысходность неуклонной прогрессии или просвет оптимизма современной терапии.</a:t>
                      </a:r>
                      <a:endParaRPr lang="ru-RU" sz="1200" b="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00919387"/>
              </p:ext>
            </p:extLst>
          </p:nvPr>
        </p:nvGraphicFramePr>
        <p:xfrm>
          <a:off x="395536" y="188640"/>
          <a:ext cx="8640959" cy="327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9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2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14.30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– 15.00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Кошукова Галина Николаевна, 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д.м.н., профессор кафедры внутренней медицины №2 ОТКЗ Медицинский институт имени С.И.Георгиевского, ФГАОУ ВО «КФУ им. В.И.Вернадского», г. Симферополь.</a:t>
                      </a:r>
                    </a:p>
                    <a:p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Головоломка </a:t>
                      </a:r>
                      <a:r>
                        <a:rPr lang="ru-RU" sz="12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остеоартрита</a:t>
                      </a: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можем ли мы решить её с помощью препаратов нового поколения?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537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15.00 </a:t>
                      </a:r>
                      <a:r>
                        <a:rPr lang="ru-RU" sz="1400" b="1" dirty="0"/>
                        <a:t>– </a:t>
                      </a:r>
                      <a:r>
                        <a:rPr lang="ru-RU" sz="1400" b="1" dirty="0" smtClean="0"/>
                        <a:t>15.30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Докладчик  Жукова Наталья Валерьевна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к.м.н., врач-пульмонолог ЛДЦ «</a:t>
                      </a:r>
                      <a:r>
                        <a:rPr lang="ru-RU" sz="1200" b="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Праймер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г. Симферополь.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 повышения эффективности терапии ОРВИ </a:t>
                      </a:r>
                      <a:endParaRPr lang="ru-RU" sz="120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04949190"/>
              </p:ext>
            </p:extLst>
          </p:nvPr>
        </p:nvGraphicFramePr>
        <p:xfrm>
          <a:off x="395536" y="3501008"/>
          <a:ext cx="864096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15.30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 </a:t>
                      </a:r>
                      <a:r>
                        <a:rPr lang="ru-RU" sz="16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15.45                       </a:t>
                      </a:r>
                      <a:r>
                        <a:rPr lang="ru-RU" sz="1600" b="1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Дискуссия                                                           </a:t>
                      </a:r>
                      <a:r>
                        <a:rPr lang="ru-RU" sz="16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Выдача свидетельств</a:t>
                      </a:r>
                      <a:endParaRPr lang="ru-RU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981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008" y="105273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К участию  в конференции приглашаются сотрудники </a:t>
            </a:r>
            <a:r>
              <a:rPr lang="ru-RU" sz="2400" b="1" dirty="0" smtClean="0">
                <a:solidFill>
                  <a:schemeClr val="accent1"/>
                </a:solidFill>
              </a:rPr>
              <a:t>Медицинского института,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врачи ревматологи, врачи- </a:t>
            </a:r>
            <a:r>
              <a:rPr lang="ru-RU" sz="2400" b="1" dirty="0">
                <a:solidFill>
                  <a:schemeClr val="accent1"/>
                </a:solidFill>
              </a:rPr>
              <a:t>терапевты, врачи общей врачебной практики (семейной медицины</a:t>
            </a:r>
            <a:r>
              <a:rPr lang="ru-RU" sz="2400" b="1" dirty="0" smtClean="0">
                <a:solidFill>
                  <a:schemeClr val="accent1"/>
                </a:solidFill>
              </a:rPr>
              <a:t>), врачи по специальности лечебное дело, </a:t>
            </a:r>
            <a:r>
              <a:rPr lang="ru-RU" sz="2400" b="1" dirty="0">
                <a:solidFill>
                  <a:schemeClr val="accent1"/>
                </a:solidFill>
              </a:rPr>
              <a:t>слушатели, ординаторы, студенты старших курсов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721</Words>
  <Application>Microsoft Office PowerPoint</Application>
  <PresentationFormat>Экран (4:3)</PresentationFormat>
  <Paragraphs>60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29 мая 2025 года г.Симферополь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Юлия</cp:lastModifiedBy>
  <cp:revision>134</cp:revision>
  <dcterms:created xsi:type="dcterms:W3CDTF">2016-01-24T15:51:33Z</dcterms:created>
  <dcterms:modified xsi:type="dcterms:W3CDTF">2025-05-20T14:50:20Z</dcterms:modified>
</cp:coreProperties>
</file>