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60" r:id="rId4"/>
    <p:sldId id="258" r:id="rId5"/>
    <p:sldId id="261" r:id="rId6"/>
    <p:sldId id="259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FAE5FE-A527-42D0-B08D-C0035F473FAB}" type="datetimeFigureOut">
              <a:rPr lang="ru-RU" smtClean="0"/>
              <a:pPr/>
              <a:t>20.05.2025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C6DFD3-1BF0-4B9D-A152-EEE08964E4F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14366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C6DFD3-1BF0-4B9D-A152-EEE08964E4FF}" type="slidenum">
              <a:rPr lang="ru-RU" smtClean="0"/>
              <a:pPr/>
              <a:t>2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C6DFD3-1BF0-4B9D-A152-EEE08964E4FF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198780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20.05.2025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20.05.2025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20.05.2025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20.05.2025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00034" y="285728"/>
            <a:ext cx="3008313" cy="58418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29</a:t>
            </a:r>
            <a:r>
              <a:rPr lang="ru-RU" dirty="0" smtClean="0">
                <a:solidFill>
                  <a:srgbClr val="7030A0"/>
                </a:solidFill>
              </a:rPr>
              <a:t> мая 202</a:t>
            </a:r>
            <a:r>
              <a:rPr lang="en-US" dirty="0" smtClean="0">
                <a:solidFill>
                  <a:srgbClr val="7030A0"/>
                </a:solidFill>
              </a:rPr>
              <a:t>5 </a:t>
            </a:r>
            <a:r>
              <a:rPr lang="ru-RU" dirty="0" smtClean="0">
                <a:solidFill>
                  <a:srgbClr val="7030A0"/>
                </a:solidFill>
              </a:rPr>
              <a:t>года</a:t>
            </a:r>
            <a:r>
              <a:rPr lang="ru-RU" dirty="0">
                <a:solidFill>
                  <a:srgbClr val="7030A0"/>
                </a:solidFill>
              </a:rPr>
              <a:t/>
            </a:r>
            <a:br>
              <a:rPr lang="ru-RU" dirty="0">
                <a:solidFill>
                  <a:srgbClr val="7030A0"/>
                </a:solidFill>
              </a:rPr>
            </a:br>
            <a:r>
              <a:rPr lang="ru-RU" dirty="0">
                <a:solidFill>
                  <a:srgbClr val="7030A0"/>
                </a:solidFill>
              </a:rPr>
              <a:t>г.Симферополь</a:t>
            </a:r>
          </a:p>
        </p:txBody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107504" y="980728"/>
            <a:ext cx="3440361" cy="4691063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800" b="1" dirty="0" smtClean="0">
                <a:solidFill>
                  <a:srgbClr val="FF0000"/>
                </a:solidFill>
              </a:rPr>
              <a:t>Актуальные вопросы ревматологии в практике врача-терапевта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Горизонтальный свиток 6"/>
          <p:cNvSpPr/>
          <p:nvPr/>
        </p:nvSpPr>
        <p:spPr>
          <a:xfrm>
            <a:off x="642910" y="3284984"/>
            <a:ext cx="7858180" cy="3573016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/>
              <a:t>ОРГАНИЗАТОРЫ:</a:t>
            </a:r>
          </a:p>
          <a:p>
            <a:pPr algn="ctr"/>
            <a:r>
              <a:rPr lang="ru-RU" sz="1600" b="1" dirty="0"/>
              <a:t>ФГАОУ  ВО  «Крымский  федеральный  университет </a:t>
            </a:r>
          </a:p>
          <a:p>
            <a:pPr algn="ctr"/>
            <a:r>
              <a:rPr lang="ru-RU" sz="1600" b="1" dirty="0"/>
              <a:t>имени В.И.Вернадского»</a:t>
            </a:r>
          </a:p>
          <a:p>
            <a:pPr algn="ctr"/>
            <a:r>
              <a:rPr lang="ru-RU" sz="1600" b="1" dirty="0" smtClean="0"/>
              <a:t>Ордена Трудового Красного Знамени Медицинский институт </a:t>
            </a:r>
          </a:p>
          <a:p>
            <a:pPr algn="ctr"/>
            <a:r>
              <a:rPr lang="ru-RU" sz="1600" b="1" dirty="0" smtClean="0"/>
              <a:t>имени  </a:t>
            </a:r>
            <a:r>
              <a:rPr lang="ru-RU" sz="1600" b="1" dirty="0"/>
              <a:t>С</a:t>
            </a:r>
            <a:r>
              <a:rPr lang="ru-RU" sz="1600" b="1" dirty="0" smtClean="0"/>
              <a:t>. И. Георгиевского</a:t>
            </a:r>
            <a:endParaRPr lang="ru-RU" sz="1600" b="1" dirty="0"/>
          </a:p>
          <a:p>
            <a:pPr algn="ctr"/>
            <a:endParaRPr lang="ru-RU" sz="1600" b="1" dirty="0"/>
          </a:p>
          <a:p>
            <a:pPr algn="ctr"/>
            <a:r>
              <a:rPr lang="ru-RU" sz="1600" b="1" dirty="0"/>
              <a:t>Кафедра терапии, гастроэнтерологии, кардиологии,  общей врачебной практики (семейной медицины)</a:t>
            </a:r>
          </a:p>
          <a:p>
            <a:pPr algn="ctr"/>
            <a:r>
              <a:rPr lang="ru-RU" sz="1600" b="1" dirty="0"/>
              <a:t>Крымское  научное  терапевтическое  общество</a:t>
            </a:r>
          </a:p>
          <a:p>
            <a:pPr algn="r"/>
            <a:r>
              <a:rPr lang="ru-RU" sz="1600" b="1" dirty="0" smtClean="0">
                <a:solidFill>
                  <a:srgbClr val="FF0000"/>
                </a:solidFill>
              </a:rPr>
              <a:t>Место </a:t>
            </a:r>
            <a:r>
              <a:rPr lang="ru-RU" sz="1600" b="1" dirty="0">
                <a:solidFill>
                  <a:srgbClr val="FF0000"/>
                </a:solidFill>
              </a:rPr>
              <a:t>проведения:  г.Симферополь, ул.Киевская 2.</a:t>
            </a:r>
          </a:p>
          <a:p>
            <a:pPr algn="r"/>
            <a:r>
              <a:rPr lang="ru-RU" sz="1600" b="1" dirty="0">
                <a:solidFill>
                  <a:srgbClr val="FF0000"/>
                </a:solidFill>
              </a:rPr>
              <a:t>Гостиница «Москва», конференц-зал</a:t>
            </a:r>
          </a:p>
        </p:txBody>
      </p:sp>
      <p:pic>
        <p:nvPicPr>
          <p:cNvPr id="8" name="Picture 3" descr="C:\Users\Uzer\Desktop\универ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188640"/>
            <a:ext cx="3793054" cy="331081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Содержимое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3995641934"/>
              </p:ext>
            </p:extLst>
          </p:nvPr>
        </p:nvGraphicFramePr>
        <p:xfrm>
          <a:off x="-1" y="69342"/>
          <a:ext cx="8930289" cy="66890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429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31144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1245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772023">
                <a:tc gridSpan="3">
                  <a:txBody>
                    <a:bodyPr/>
                    <a:lstStyle/>
                    <a:p>
                      <a:pPr algn="just"/>
                      <a:r>
                        <a:rPr lang="ru-RU" dirty="0"/>
                        <a:t>9.00-10.00                     Организация выставки.</a:t>
                      </a:r>
                    </a:p>
                    <a:p>
                      <a:pPr algn="just"/>
                      <a:r>
                        <a:rPr lang="ru-RU" dirty="0"/>
                        <a:t>                                        Регистрация </a:t>
                      </a:r>
                      <a:r>
                        <a:rPr lang="ru-RU" dirty="0" smtClean="0"/>
                        <a:t>участников.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65858">
                <a:tc>
                  <a:txBody>
                    <a:bodyPr/>
                    <a:lstStyle/>
                    <a:p>
                      <a:r>
                        <a:rPr lang="ru-RU" sz="1400" b="1" dirty="0"/>
                        <a:t>10.00 - 10.10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b="1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Крючкова Ольга Николаевна</a:t>
                      </a:r>
                      <a:r>
                        <a:rPr lang="ru-RU" sz="12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д.м.н., профессор кафедры терапии, гастроэнтерологии, кардиологии, общей врачебной практики (семейной медицины) ОТКЗ Медицинский институт имени С.И.Георгиевского, ФГАОУ ВО «КФУ им. В.И.Вернадского». Председатель Крымского научного терапевтического общества, г. Симферополь.</a:t>
                      </a:r>
                    </a:p>
                    <a:p>
                      <a:pPr algn="just"/>
                      <a:r>
                        <a:rPr lang="ru-RU" sz="1200" b="1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Петров Андрей Владимирович</a:t>
                      </a:r>
                      <a:r>
                        <a:rPr lang="ru-RU" sz="12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д.м.н., профессор кафедры внутренней медицины №2, ОТКЗ Медицинский институт имени С.И.Георгиевского, ФГАОУ ВО «КФУ им. В.И.Вернадского», главный внештатный специалист ревматолог МЗ Республики Крым, г. Симферополь. </a:t>
                      </a:r>
                    </a:p>
                    <a:p>
                      <a:pPr algn="just"/>
                      <a:r>
                        <a:rPr lang="ru-RU" sz="1200" b="1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Барило Ольга Владимировна</a:t>
                      </a:r>
                      <a:r>
                        <a:rPr lang="ru-RU" sz="12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главный внештатный  специалист терапевт  МЗ Республики Крым, г. Симферополь.              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  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just"/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Приветственное слово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422891">
                <a:tc>
                  <a:txBody>
                    <a:bodyPr/>
                    <a:lstStyle/>
                    <a:p>
                      <a:r>
                        <a:rPr lang="ru-RU" sz="1400" b="1" dirty="0"/>
                        <a:t>10.10 - </a:t>
                      </a:r>
                      <a:r>
                        <a:rPr lang="ru-RU" sz="1400" b="1" dirty="0" smtClean="0"/>
                        <a:t>10.40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Докладчик Петров Андрей Владимирович</a:t>
                      </a:r>
                      <a:r>
                        <a:rPr lang="ru-RU" sz="12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д.м.н., профессор кафедры внутренней медицины №2, ОТКЗ Медицинский институт имени С.И.Георгиевского, ФГАОУ ВО «КФУ им. В.И.Вернадского», главный внештатный специалист ревматолог МЗ Республики Крым, г. Симферополь. 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just"/>
                      <a:endParaRPr lang="ru-RU" sz="1200" b="0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kern="1200" baseline="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Глюкокортикоиды  в ревматологии: Мавр сделал свое дело, может ли Мавр </a:t>
                      </a:r>
                      <a:r>
                        <a:rPr lang="ru-RU" sz="12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уйти (</a:t>
                      </a:r>
                      <a:r>
                        <a:rPr lang="ru-RU" sz="1200" b="0" i="1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 поддержке </a:t>
                      </a:r>
                      <a:r>
                        <a:rPr lang="ru-RU" sz="1200" b="0" i="1" kern="1200" baseline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компании «</a:t>
                      </a:r>
                      <a:r>
                        <a:rPr lang="ru-RU" sz="1200" b="0" i="1" kern="1200" baseline="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Р-Фарм</a:t>
                      </a:r>
                      <a:r>
                        <a:rPr lang="ru-RU" sz="1200" b="0" i="1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», баллы НМО не начисляются</a:t>
                      </a:r>
                      <a:r>
                        <a:rPr lang="ru-RU" sz="12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).</a:t>
                      </a:r>
                      <a:endParaRPr lang="ru-RU" sz="1200" b="0" kern="1200" baseline="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070708"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10.40 </a:t>
                      </a:r>
                      <a:r>
                        <a:rPr lang="ru-RU" sz="1400" b="1" dirty="0"/>
                        <a:t>– </a:t>
                      </a:r>
                      <a:r>
                        <a:rPr lang="ru-RU" sz="1400" b="1" dirty="0" smtClean="0"/>
                        <a:t>11.10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b="1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Докладчик Кошукова Галина Николаевна, </a:t>
                      </a:r>
                      <a:r>
                        <a:rPr lang="ru-RU" sz="12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д.м.н., профессор кафедры внутренней медицины №2 ОТКЗ Медицинский институт имени С.И.Георгиевского, ФГАОУ ВО «КФУ им. В.И.Вернадского», г. Симферополь.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Комплексный подход к терапии болевого синдрома в ревматологии (</a:t>
                      </a:r>
                      <a:r>
                        <a:rPr lang="ru-RU" sz="1200" b="0" i="1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 поддержке компании ООО «Др. </a:t>
                      </a:r>
                      <a:r>
                        <a:rPr lang="ru-RU" sz="1200" b="0" i="1" kern="1200" baseline="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Редди’с</a:t>
                      </a:r>
                      <a:r>
                        <a:rPr lang="ru-RU" sz="1200" b="0" i="1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1" kern="1200" baseline="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Лабораторис</a:t>
                      </a:r>
                      <a:r>
                        <a:rPr lang="ru-RU" sz="1200" b="0" i="1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», баллы НМО не начисляются</a:t>
                      </a:r>
                      <a:r>
                        <a:rPr lang="ru-RU" sz="12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).</a:t>
                      </a:r>
                      <a:endParaRPr lang="ru-RU" sz="1200" b="0" kern="1200" baseline="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Содержимое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498241922"/>
              </p:ext>
            </p:extLst>
          </p:nvPr>
        </p:nvGraphicFramePr>
        <p:xfrm>
          <a:off x="251520" y="69342"/>
          <a:ext cx="8678768" cy="64116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596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26145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01135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18936">
                <a:tc gridSpan="3">
                  <a:txBody>
                    <a:bodyPr/>
                    <a:lstStyle/>
                    <a:p>
                      <a:pPr algn="just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00562"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11.10 </a:t>
                      </a:r>
                      <a:r>
                        <a:rPr lang="ru-RU" sz="1400" b="1" dirty="0"/>
                        <a:t>- </a:t>
                      </a:r>
                      <a:r>
                        <a:rPr lang="ru-RU" sz="1400" b="1" dirty="0" smtClean="0"/>
                        <a:t>11.40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Докладчик </a:t>
                      </a:r>
                      <a:r>
                        <a:rPr lang="ru-RU" sz="1200" b="1" kern="1200" baseline="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Кляритская</a:t>
                      </a:r>
                      <a:r>
                        <a:rPr lang="ru-RU" sz="1200" b="1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Ирина Львовна, </a:t>
                      </a:r>
                      <a:r>
                        <a:rPr lang="ru-RU" sz="12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д.м.н., профессор, заведующая кафедрой терапии, гастроэнтерологии, кардиологии, общей врачебной практики (семейной медицины) ОТКЗ Медицинский институт имени С.И.Георгиевского, ФГАОУ ВО «КФУ им. В.И.Вернадского», г. Симферополь </a:t>
                      </a:r>
                    </a:p>
                    <a:p>
                      <a:pPr algn="just"/>
                      <a:endParaRPr lang="ru-RU" sz="12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2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Современные подходы к диагностике и терапии синдрома раздраженного кишечника и функциональной диспепсии.</a:t>
                      </a:r>
                      <a:endParaRPr lang="ru-RU" sz="1200" b="0" kern="1200" baseline="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440160"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11.40 </a:t>
                      </a:r>
                      <a:r>
                        <a:rPr lang="ru-RU" sz="1400" b="1" dirty="0"/>
                        <a:t>- </a:t>
                      </a:r>
                      <a:r>
                        <a:rPr lang="ru-RU" sz="1400" b="1" dirty="0" smtClean="0"/>
                        <a:t>12.10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Докладчик Петров Андрей Владимирович</a:t>
                      </a:r>
                      <a:r>
                        <a:rPr lang="ru-RU" sz="12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д.м.н., профессор кафедры внутренней медицины №2, ОТКЗ Медицинский институт имени С.И.Георгиевского, ФГАОУ ВО «КФУ им. В.И.Вернадского», главный внештатный специалист ревматолог МЗ Республики Крым, г. Симферополь.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baseline="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Анкилозирующий</a:t>
                      </a:r>
                      <a:r>
                        <a:rPr lang="ru-RU" sz="12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спондилит: как мы можем замедлить прогрессирование негативных структурных </a:t>
                      </a:r>
                      <a:r>
                        <a:rPr lang="ru-RU" sz="1200" b="0" i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изменений</a:t>
                      </a:r>
                      <a:r>
                        <a:rPr lang="ru-RU" sz="1200" b="0" i="1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(При поддержке компании «</a:t>
                      </a:r>
                      <a:r>
                        <a:rPr lang="ru-RU" sz="1200" b="0" i="1" kern="1200" baseline="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Новартис</a:t>
                      </a:r>
                      <a:r>
                        <a:rPr lang="ru-RU" sz="1200" b="0" i="1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1" kern="1200" baseline="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Фарма</a:t>
                      </a:r>
                      <a:r>
                        <a:rPr lang="ru-RU" sz="1200" b="0" i="1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»,баллы НМО не начисляются).</a:t>
                      </a:r>
                    </a:p>
                    <a:p>
                      <a:endParaRPr lang="ru-RU" sz="1200" b="0" kern="1200" baseline="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052014"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12.10 </a:t>
                      </a:r>
                      <a:r>
                        <a:rPr lang="ru-RU" sz="1400" b="1" dirty="0"/>
                        <a:t>– </a:t>
                      </a:r>
                      <a:r>
                        <a:rPr lang="ru-RU" sz="1400" b="1" dirty="0" smtClean="0"/>
                        <a:t>12.40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b="1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Докладчик  </a:t>
                      </a:r>
                      <a:r>
                        <a:rPr lang="ru-RU" sz="1200" b="1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Токарева Елена Романовна</a:t>
                      </a:r>
                      <a:r>
                        <a:rPr lang="ru-RU" sz="12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к.м.н., доцент базовой многопрофильной кафедры ОТКЗ Медицинский институт им. С.И.Георгиевского, ФГАОУ ВО «КФУ им. В.И.Вернадского», главный внештатный невролог департамента здравоохранения, г. Севастополь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Когнитивные нарушения и астения у </a:t>
                      </a:r>
                      <a:r>
                        <a:rPr lang="ru-RU" sz="1200" b="0" kern="1200" baseline="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коморбидных</a:t>
                      </a:r>
                      <a:r>
                        <a:rPr lang="ru-RU" sz="12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пациентов. </a:t>
                      </a:r>
                      <a:endParaRPr lang="ru-RU" sz="1200" b="0" kern="1200" baseline="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146708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Содержимое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3482313940"/>
              </p:ext>
            </p:extLst>
          </p:nvPr>
        </p:nvGraphicFramePr>
        <p:xfrm>
          <a:off x="179512" y="214290"/>
          <a:ext cx="8856983" cy="65587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505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92492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03700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48774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12.40 </a:t>
                      </a:r>
                      <a:r>
                        <a:rPr lang="ru-RU" sz="16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– </a:t>
                      </a:r>
                      <a:r>
                        <a:rPr lang="ru-RU" sz="16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13.00</a:t>
                      </a:r>
                      <a:endParaRPr lang="ru-RU" sz="1600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Перерыв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Кофе-пауза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117864"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13.00 </a:t>
                      </a:r>
                      <a:r>
                        <a:rPr lang="ru-RU" sz="1400" b="1" dirty="0"/>
                        <a:t>– </a:t>
                      </a:r>
                      <a:r>
                        <a:rPr lang="ru-RU" sz="1400" b="1" dirty="0" smtClean="0"/>
                        <a:t>13.30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b="1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Докладчик Кошукова Галина Николаевна, </a:t>
                      </a:r>
                      <a:r>
                        <a:rPr lang="ru-RU" sz="12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д.м.н., профессор кафедры внутренней медицины №2 ОТКЗ Медицинский институт имени С.И.Георгиевского, ФГАОУ ВО «КФУ им. В.И.Вернадского», г. Симферополь.</a:t>
                      </a:r>
                    </a:p>
                    <a:p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ru-RU" sz="12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Терапия </a:t>
                      </a:r>
                      <a:r>
                        <a:rPr lang="ru-RU" sz="1200" b="0" kern="1200" baseline="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ревматоидного</a:t>
                      </a:r>
                      <a:r>
                        <a:rPr lang="ru-RU" sz="12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артрита – фокус на </a:t>
                      </a:r>
                      <a:r>
                        <a:rPr lang="ru-RU" sz="1200" b="0" kern="1200" baseline="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метотрексат</a:t>
                      </a:r>
                      <a:r>
                        <a:rPr lang="ru-RU" sz="12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1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(При поддержке компании «</a:t>
                      </a:r>
                      <a:r>
                        <a:rPr lang="ru-RU" sz="1200" b="0" i="1" kern="1200" baseline="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Сандоз</a:t>
                      </a:r>
                      <a:r>
                        <a:rPr lang="ru-RU" sz="1200" b="0" i="1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», баллы НМО не начисляются)</a:t>
                      </a:r>
                      <a:endParaRPr lang="ru-RU" sz="1200" b="0" i="1" kern="1200" baseline="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18421"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13.30 </a:t>
                      </a:r>
                      <a:r>
                        <a:rPr lang="ru-RU" sz="1400" b="1" dirty="0"/>
                        <a:t>– </a:t>
                      </a:r>
                      <a:r>
                        <a:rPr lang="ru-RU" sz="1400" b="1" dirty="0" smtClean="0"/>
                        <a:t>14.00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Докладчик </a:t>
                      </a:r>
                      <a:r>
                        <a:rPr lang="ru-RU" sz="1200" b="1" kern="1200" baseline="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Мкртумян</a:t>
                      </a:r>
                      <a:r>
                        <a:rPr lang="ru-RU" sz="1200" b="1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kern="1200" baseline="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Ашот</a:t>
                      </a:r>
                      <a:r>
                        <a:rPr lang="ru-RU" sz="1200" b="1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kern="1200" baseline="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Мусаелович</a:t>
                      </a:r>
                      <a:r>
                        <a:rPr lang="ru-RU" sz="12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д.м.н., профессор, заведующий кафедрой эндокринологии ФГБУ ВО «Российский университет медицины» МЗ России, руководитель отдела эндокринных и метаболических на рушений ГБУЗ МКНЦ им. А.С. Логинова ДЗМ, заслуженный врач России г.Москва</a:t>
                      </a:r>
                      <a:endParaRPr lang="ru-RU" sz="1200" b="0" kern="1200" baseline="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Проблема выявления и лечения ранних нарушений углеводного обмена  </a:t>
                      </a:r>
                      <a:r>
                        <a:rPr lang="ru-RU" sz="1200" b="0" i="1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200" b="0" i="1" kern="1200" baseline="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онлайн</a:t>
                      </a:r>
                      <a:r>
                        <a:rPr lang="ru-RU" sz="1200" b="0" i="1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lang="ru-RU" sz="1200" b="0" i="1" kern="1200" baseline="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373684"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14.00-14.30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Докладчик Петров Андрей Владимирович</a:t>
                      </a:r>
                      <a:r>
                        <a:rPr lang="ru-RU" sz="12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д.м.н., профессор кафедры внутренней медицины №2, ОТКЗ Медицинский институт имени С.И.Георгиевского, ФГАОУ ВО «КФУ им. В.И.Вернадского», главный внештатный специалист ревматолог МЗ Республики Крым, г. Симферополь.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ru-RU" sz="12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Системная склеродермия: безысходность неуклонной прогрессии или просвет оптимизма современной терапии.</a:t>
                      </a:r>
                      <a:endParaRPr lang="ru-RU" sz="1200" b="0" kern="1200" baseline="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Содержимое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3000919387"/>
              </p:ext>
            </p:extLst>
          </p:nvPr>
        </p:nvGraphicFramePr>
        <p:xfrm>
          <a:off x="395536" y="188640"/>
          <a:ext cx="8640959" cy="32793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19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94983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96293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16024"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9690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14.30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</a:rPr>
                        <a:t>– 15.00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b="1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Докладчик Кошукова Галина Николаевна, </a:t>
                      </a:r>
                      <a:r>
                        <a:rPr lang="ru-RU" sz="12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д.м.н., профессор кафедры внутренней медицины №2 ОТКЗ Медицинский институт имени С.И.Георгиевского, ФГАОУ ВО «КФУ им. В.И.Вернадского», г. Симферополь.</a:t>
                      </a:r>
                    </a:p>
                    <a:p>
                      <a:endParaRPr lang="ru-RU" sz="1200" i="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Головоломка </a:t>
                      </a:r>
                      <a:r>
                        <a:rPr lang="ru-RU" sz="120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остеоартрита</a:t>
                      </a:r>
                      <a:r>
                        <a:rPr lang="ru-RU" sz="120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: можем ли мы решить её с помощью препаратов нового поколения?</a:t>
                      </a:r>
                      <a:endParaRPr lang="ru-RU" sz="1200" i="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755370"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15.00 </a:t>
                      </a:r>
                      <a:r>
                        <a:rPr lang="ru-RU" sz="1400" b="1" dirty="0"/>
                        <a:t>– </a:t>
                      </a:r>
                      <a:r>
                        <a:rPr lang="ru-RU" sz="1400" b="1" dirty="0" smtClean="0"/>
                        <a:t>15.30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b="1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Докладчик  Жукова Наталья Валерьевна</a:t>
                      </a:r>
                      <a:r>
                        <a:rPr lang="ru-RU" sz="12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к.м.н., врач-пульмонолог ЛДЦ «</a:t>
                      </a:r>
                      <a:r>
                        <a:rPr lang="ru-RU" sz="1200" b="0" kern="1200" baseline="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Праймер</a:t>
                      </a:r>
                      <a:r>
                        <a:rPr lang="ru-RU" sz="12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», г. Симферополь.</a:t>
                      </a:r>
                    </a:p>
                    <a:p>
                      <a:endParaRPr lang="ru-RU" sz="12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Возможности повышения эффективности терапии ОРВИ </a:t>
                      </a:r>
                      <a:endParaRPr lang="ru-RU" sz="1200" i="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Содержимое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3404949190"/>
              </p:ext>
            </p:extLst>
          </p:nvPr>
        </p:nvGraphicFramePr>
        <p:xfrm>
          <a:off x="395536" y="3501008"/>
          <a:ext cx="8640960" cy="144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44016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15.30</a:t>
                      </a:r>
                      <a:r>
                        <a:rPr lang="ru-RU" sz="1600" b="1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  </a:t>
                      </a:r>
                      <a:r>
                        <a:rPr lang="ru-RU" sz="1600" b="1" baseline="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 </a:t>
                      </a:r>
                      <a:r>
                        <a:rPr lang="ru-RU" sz="1600" b="1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15.45                       </a:t>
                      </a:r>
                      <a:r>
                        <a:rPr lang="ru-RU" sz="1600" b="1" baseline="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Дискуссия                                                           </a:t>
                      </a:r>
                      <a:r>
                        <a:rPr lang="ru-RU" sz="16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Выдача свидетельств</a:t>
                      </a:r>
                      <a:endParaRPr lang="ru-RU" sz="16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3198164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15008" y="1052736"/>
            <a:ext cx="892899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accent1"/>
                </a:solidFill>
              </a:rPr>
              <a:t>К участию  в конференции приглашаются сотрудники </a:t>
            </a:r>
            <a:r>
              <a:rPr lang="ru-RU" sz="2400" b="1" dirty="0" smtClean="0">
                <a:solidFill>
                  <a:schemeClr val="accent1"/>
                </a:solidFill>
              </a:rPr>
              <a:t>Медицинского института,</a:t>
            </a:r>
            <a:endParaRPr lang="ru-RU" sz="2400" b="1" dirty="0">
              <a:solidFill>
                <a:schemeClr val="accent1"/>
              </a:solidFill>
            </a:endParaRPr>
          </a:p>
          <a:p>
            <a:pPr algn="ctr"/>
            <a:r>
              <a:rPr lang="ru-RU" sz="2400" b="1" dirty="0" smtClean="0">
                <a:solidFill>
                  <a:schemeClr val="accent1"/>
                </a:solidFill>
              </a:rPr>
              <a:t>врачи ревматологи, врачи- </a:t>
            </a:r>
            <a:r>
              <a:rPr lang="ru-RU" sz="2400" b="1" dirty="0">
                <a:solidFill>
                  <a:schemeClr val="accent1"/>
                </a:solidFill>
              </a:rPr>
              <a:t>терапевты, врачи общей врачебной практики (семейной медицины</a:t>
            </a:r>
            <a:r>
              <a:rPr lang="ru-RU" sz="2400" b="1" dirty="0" smtClean="0">
                <a:solidFill>
                  <a:schemeClr val="accent1"/>
                </a:solidFill>
              </a:rPr>
              <a:t>), врачи по специальности лечебное дело, </a:t>
            </a:r>
            <a:r>
              <a:rPr lang="ru-RU" sz="2400" b="1" dirty="0">
                <a:solidFill>
                  <a:schemeClr val="accent1"/>
                </a:solidFill>
              </a:rPr>
              <a:t>слушатели, ординаторы, студенты старших курсов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775</TotalTime>
  <Words>721</Words>
  <Application>Microsoft Office PowerPoint</Application>
  <PresentationFormat>Экран (4:3)</PresentationFormat>
  <Paragraphs>60</Paragraphs>
  <Slides>6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29 мая 2025 года г.Симферополь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Uzer</dc:creator>
  <cp:lastModifiedBy>Юлия</cp:lastModifiedBy>
  <cp:revision>134</cp:revision>
  <dcterms:created xsi:type="dcterms:W3CDTF">2016-01-24T15:51:33Z</dcterms:created>
  <dcterms:modified xsi:type="dcterms:W3CDTF">2025-05-20T14:50:20Z</dcterms:modified>
</cp:coreProperties>
</file>