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69" r:id="rId3"/>
    <p:sldId id="271" r:id="rId4"/>
    <p:sldId id="272" r:id="rId5"/>
    <p:sldId id="274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848" autoAdjust="0"/>
    <p:restoredTop sz="88386" autoAdjust="0"/>
  </p:normalViewPr>
  <p:slideViewPr>
    <p:cSldViewPr snapToGrid="0">
      <p:cViewPr varScale="1">
        <p:scale>
          <a:sx n="102" d="100"/>
          <a:sy n="102" d="100"/>
        </p:scale>
        <p:origin x="169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EBCBE-46F2-4452-B9F4-89581CB20D66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92E2E-2172-4F0B-8DFA-A41618688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21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92E2E-2172-4F0B-8DFA-A416186881E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509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92E2E-2172-4F0B-8DFA-A416186881E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363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939-C70F-48CA-B68A-1300DA0F4C75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639B-D322-43FF-8F05-05C02BA7F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258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939-C70F-48CA-B68A-1300DA0F4C75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639B-D322-43FF-8F05-05C02BA7F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357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939-C70F-48CA-B68A-1300DA0F4C75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639B-D322-43FF-8F05-05C02BA7F20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1582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939-C70F-48CA-B68A-1300DA0F4C75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639B-D322-43FF-8F05-05C02BA7F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616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939-C70F-48CA-B68A-1300DA0F4C75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639B-D322-43FF-8F05-05C02BA7F20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084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939-C70F-48CA-B68A-1300DA0F4C75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639B-D322-43FF-8F05-05C02BA7F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443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939-C70F-48CA-B68A-1300DA0F4C75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639B-D322-43FF-8F05-05C02BA7F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705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939-C70F-48CA-B68A-1300DA0F4C75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639B-D322-43FF-8F05-05C02BA7F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95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939-C70F-48CA-B68A-1300DA0F4C75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639B-D322-43FF-8F05-05C02BA7F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07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939-C70F-48CA-B68A-1300DA0F4C75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639B-D322-43FF-8F05-05C02BA7F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06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939-C70F-48CA-B68A-1300DA0F4C75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639B-D322-43FF-8F05-05C02BA7F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98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939-C70F-48CA-B68A-1300DA0F4C75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639B-D322-43FF-8F05-05C02BA7F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624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939-C70F-48CA-B68A-1300DA0F4C75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639B-D322-43FF-8F05-05C02BA7F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257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939-C70F-48CA-B68A-1300DA0F4C75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639B-D322-43FF-8F05-05C02BA7F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49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939-C70F-48CA-B68A-1300DA0F4C75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639B-D322-43FF-8F05-05C02BA7F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16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939-C70F-48CA-B68A-1300DA0F4C75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639B-D322-43FF-8F05-05C02BA7F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50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B3939-C70F-48CA-B68A-1300DA0F4C75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BF6639B-D322-43FF-8F05-05C02BA7F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86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135117"/>
            <a:ext cx="7766936" cy="4690242"/>
          </a:xfrm>
        </p:spPr>
        <p:txBody>
          <a:bodyPr>
            <a:noAutofit/>
          </a:bodyPr>
          <a:lstStyle/>
          <a:p>
            <a:pPr algn="ctr"/>
            <a:br>
              <a:rPr lang="ru-RU" sz="3600" b="1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br>
              <a:rPr lang="ru-RU" sz="3600" b="1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br>
              <a:rPr lang="ru-RU" sz="3600" b="1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br>
              <a:rPr lang="ru-RU" sz="3600" b="1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endParaRPr lang="ru-RU" sz="36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F26A79-7F47-40A6-BDFA-7680F681E371}"/>
              </a:ext>
            </a:extLst>
          </p:cNvPr>
          <p:cNvSpPr txBox="1"/>
          <p:nvPr/>
        </p:nvSpPr>
        <p:spPr>
          <a:xfrm>
            <a:off x="1936133" y="-148560"/>
            <a:ext cx="66627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практик и отдыха </a:t>
            </a:r>
          </a:p>
          <a:p>
            <a:pPr algn="ctr"/>
            <a:r>
              <a:rPr lang="ru-RU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ПЕСЧАНОЕ</a:t>
            </a:r>
          </a:p>
          <a:p>
            <a:pPr algn="ctr"/>
            <a:r>
              <a:rPr lang="ru-RU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ru-RU" sz="4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74C375-07FA-441A-A7EF-2699890BA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86" y="1650873"/>
            <a:ext cx="5213936" cy="28676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7C96DA-CEC3-4689-8DD3-0D4F99A16A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72717"/>
            <a:ext cx="4537736" cy="302397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03BAD8D-86E8-47A7-80C5-91DAE3F6D1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100" y="2030775"/>
            <a:ext cx="5268510" cy="3951382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805A7DB-BADE-48B5-B7D8-BCAD183F9C36}"/>
              </a:ext>
            </a:extLst>
          </p:cNvPr>
          <p:cNvSpPr/>
          <p:nvPr/>
        </p:nvSpPr>
        <p:spPr>
          <a:xfrm>
            <a:off x="-1" y="5533533"/>
            <a:ext cx="11975123" cy="1292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30555">
              <a:lnSpc>
                <a:spcPct val="115000"/>
              </a:lnSpc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приглашаем членов профсоюза работников Крымского Федерального Университета, членов их семей и друзей посетить юго-западное побережье Крыма, поселок Песчаное, где в уникальной климатической зоне среди сосен, спрятанная от палящих солнечных лучей, расположилась наша база отдыха «Песчаное». База расположена на собственной охраняемой территории в 5 гектаров, берегу моря непосредственно рядом с пляжем.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624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3813706-5D17-4A8D-A9FB-5A142721D1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166" y="994197"/>
            <a:ext cx="1881663" cy="250888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78595FD-67F7-4FFB-B75F-2C55619902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42" y="1020005"/>
            <a:ext cx="1912351" cy="254980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DA2A262-FBD9-4C03-AB8D-49A9AB2DD2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92" y="1017485"/>
            <a:ext cx="1866221" cy="248829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BF27B-55AD-4C03-A6C0-A416E2353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" y="73624"/>
            <a:ext cx="3098762" cy="72683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«Стандарт»</a:t>
            </a:r>
            <a:endParaRPr lang="ru-RU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D80602DA-AE8B-431C-96E4-D99833B819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5235257"/>
              </p:ext>
            </p:extLst>
          </p:nvPr>
        </p:nvGraphicFramePr>
        <p:xfrm>
          <a:off x="204657" y="3524634"/>
          <a:ext cx="9692640" cy="2687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1660">
                  <a:extLst>
                    <a:ext uri="{9D8B030D-6E8A-4147-A177-3AD203B41FA5}">
                      <a16:colId xmlns:a16="http://schemas.microsoft.com/office/drawing/2014/main" val="3828671193"/>
                    </a:ext>
                  </a:extLst>
                </a:gridCol>
                <a:gridCol w="2100389">
                  <a:extLst>
                    <a:ext uri="{9D8B030D-6E8A-4147-A177-3AD203B41FA5}">
                      <a16:colId xmlns:a16="http://schemas.microsoft.com/office/drawing/2014/main" val="2851278073"/>
                    </a:ext>
                  </a:extLst>
                </a:gridCol>
                <a:gridCol w="1351307">
                  <a:extLst>
                    <a:ext uri="{9D8B030D-6E8A-4147-A177-3AD203B41FA5}">
                      <a16:colId xmlns:a16="http://schemas.microsoft.com/office/drawing/2014/main" val="2345045609"/>
                    </a:ext>
                  </a:extLst>
                </a:gridCol>
                <a:gridCol w="1144119">
                  <a:extLst>
                    <a:ext uri="{9D8B030D-6E8A-4147-A177-3AD203B41FA5}">
                      <a16:colId xmlns:a16="http://schemas.microsoft.com/office/drawing/2014/main" val="2914991676"/>
                    </a:ext>
                  </a:extLst>
                </a:gridCol>
                <a:gridCol w="2290713">
                  <a:extLst>
                    <a:ext uri="{9D8B030D-6E8A-4147-A177-3AD203B41FA5}">
                      <a16:colId xmlns:a16="http://schemas.microsoft.com/office/drawing/2014/main" val="2398399124"/>
                    </a:ext>
                  </a:extLst>
                </a:gridCol>
                <a:gridCol w="2214452">
                  <a:extLst>
                    <a:ext uri="{9D8B030D-6E8A-4147-A177-3AD203B41FA5}">
                      <a16:colId xmlns:a16="http://schemas.microsoft.com/office/drawing/2014/main" val="629242405"/>
                    </a:ext>
                  </a:extLst>
                </a:gridCol>
              </a:tblGrid>
              <a:tr h="833907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>
                          <a:effectLst/>
                        </a:rPr>
                        <a:t>п/п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Наименование строения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Комфорт </a:t>
                      </a:r>
                    </a:p>
                    <a:p>
                      <a:pPr algn="ctr"/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Кол-во мест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Июнь-Август 2025</a:t>
                      </a:r>
                    </a:p>
                    <a:p>
                      <a:pPr algn="ctr"/>
                      <a:r>
                        <a:rPr lang="ru-RU" sz="1400" dirty="0">
                          <a:effectLst/>
                        </a:rPr>
                        <a:t>руб.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Сентябрь-Май 2025 руб.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7026730"/>
                  </a:ext>
                </a:extLst>
              </a:tr>
              <a:tr h="463282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Домик № 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Холодильник.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3000,00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2500,00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1595046"/>
                  </a:ext>
                </a:extLst>
              </a:tr>
              <a:tr h="463282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Домик № 5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Холодильник.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3000,00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2500,00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8002509"/>
                  </a:ext>
                </a:extLst>
              </a:tr>
              <a:tr h="463282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Домик № 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Холодильник.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3000,00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2500,00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8159672"/>
                  </a:ext>
                </a:extLst>
              </a:tr>
              <a:tr h="463282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Домик № 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Холодильник.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3000,00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2500,00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86013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E1CBA51-35EC-4B8C-BFD1-64AC32A3F01D}"/>
              </a:ext>
            </a:extLst>
          </p:cNvPr>
          <p:cNvSpPr txBox="1"/>
          <p:nvPr/>
        </p:nvSpPr>
        <p:spPr>
          <a:xfrm>
            <a:off x="1761540" y="6211669"/>
            <a:ext cx="71643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ctr">
              <a:lnSpc>
                <a:spcPts val="1800"/>
              </a:lnSpc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получения более подробной информации о бронировании и условиях размещения обращаться по телефону +7 978 450 53 78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2708EB6-7DA8-4D55-B811-C9079CC42B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50" y="1013051"/>
            <a:ext cx="1866221" cy="248829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BBAC9E7-0FA1-472A-9062-E45AA01CD8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600" y="1014785"/>
            <a:ext cx="1866221" cy="248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49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BF27B-55AD-4C03-A6C0-A416E2353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97" y="241955"/>
            <a:ext cx="2958043" cy="73951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«Комфорт»</a:t>
            </a:r>
            <a:endParaRPr lang="ru-RU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0F1763-4576-4369-A0F6-8770DB7D60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821446"/>
              </p:ext>
            </p:extLst>
          </p:nvPr>
        </p:nvGraphicFramePr>
        <p:xfrm>
          <a:off x="232997" y="3657600"/>
          <a:ext cx="9485341" cy="2191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8369">
                  <a:extLst>
                    <a:ext uri="{9D8B030D-6E8A-4147-A177-3AD203B41FA5}">
                      <a16:colId xmlns:a16="http://schemas.microsoft.com/office/drawing/2014/main" val="2832443285"/>
                    </a:ext>
                  </a:extLst>
                </a:gridCol>
                <a:gridCol w="1827566">
                  <a:extLst>
                    <a:ext uri="{9D8B030D-6E8A-4147-A177-3AD203B41FA5}">
                      <a16:colId xmlns:a16="http://schemas.microsoft.com/office/drawing/2014/main" val="944426897"/>
                    </a:ext>
                  </a:extLst>
                </a:gridCol>
                <a:gridCol w="2261737">
                  <a:extLst>
                    <a:ext uri="{9D8B030D-6E8A-4147-A177-3AD203B41FA5}">
                      <a16:colId xmlns:a16="http://schemas.microsoft.com/office/drawing/2014/main" val="1828836897"/>
                    </a:ext>
                  </a:extLst>
                </a:gridCol>
                <a:gridCol w="971657">
                  <a:extLst>
                    <a:ext uri="{9D8B030D-6E8A-4147-A177-3AD203B41FA5}">
                      <a16:colId xmlns:a16="http://schemas.microsoft.com/office/drawing/2014/main" val="418870438"/>
                    </a:ext>
                  </a:extLst>
                </a:gridCol>
                <a:gridCol w="2007213">
                  <a:extLst>
                    <a:ext uri="{9D8B030D-6E8A-4147-A177-3AD203B41FA5}">
                      <a16:colId xmlns:a16="http://schemas.microsoft.com/office/drawing/2014/main" val="1391396674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235035994"/>
                    </a:ext>
                  </a:extLst>
                </a:gridCol>
              </a:tblGrid>
              <a:tr h="555657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>
                          <a:effectLst/>
                        </a:rPr>
                        <a:t>п/п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Наименование строения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Комфорт </a:t>
                      </a:r>
                    </a:p>
                    <a:p>
                      <a:pPr algn="ctr"/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Кол-во мест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effectLst/>
                        </a:rPr>
                        <a:t>И</a:t>
                      </a:r>
                      <a:r>
                        <a:rPr lang="ru-RU" sz="1800" dirty="0">
                          <a:effectLst/>
                        </a:rPr>
                        <a:t>юнь-Август</a:t>
                      </a:r>
                    </a:p>
                    <a:p>
                      <a:pPr algn="ctr"/>
                      <a:r>
                        <a:rPr lang="ru-RU" sz="1800" dirty="0">
                          <a:effectLst/>
                        </a:rPr>
                        <a:t>руб.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Сентябрь – Май</a:t>
                      </a:r>
                    </a:p>
                    <a:p>
                      <a:pPr algn="ctr"/>
                      <a:r>
                        <a:rPr lang="ru-RU" sz="1800" dirty="0">
                          <a:effectLst/>
                        </a:rPr>
                        <a:t>руб.</a:t>
                      </a:r>
                    </a:p>
                    <a:p>
                      <a:pPr algn="ctr"/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3012563"/>
                  </a:ext>
                </a:extLst>
              </a:tr>
              <a:tr h="13250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743476"/>
                  </a:ext>
                </a:extLst>
              </a:tr>
              <a:tr h="455715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effectLst/>
                        </a:rPr>
                        <a:t>Барнхаус</a:t>
                      </a:r>
                      <a:r>
                        <a:rPr lang="ru-RU" sz="1600" dirty="0">
                          <a:effectLst/>
                        </a:rPr>
                        <a:t> № 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</a:rPr>
                        <a:t>Кондиционер, холодильник.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4000,00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3000,00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9558869"/>
                  </a:ext>
                </a:extLst>
              </a:tr>
              <a:tr h="455715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effectLst/>
                        </a:rPr>
                        <a:t>Барнхаус</a:t>
                      </a:r>
                      <a:r>
                        <a:rPr lang="ru-RU" sz="1600" dirty="0">
                          <a:effectLst/>
                        </a:rPr>
                        <a:t> № 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Кондиционер, холодильник.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4000,00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3000,00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413480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EC81AC1-DA73-411C-AD69-4AFA0D88BF47}"/>
              </a:ext>
            </a:extLst>
          </p:cNvPr>
          <p:cNvSpPr txBox="1"/>
          <p:nvPr/>
        </p:nvSpPr>
        <p:spPr>
          <a:xfrm>
            <a:off x="716437" y="6059690"/>
            <a:ext cx="744010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ctr">
              <a:lnSpc>
                <a:spcPts val="1800"/>
              </a:lnSpc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получения более подробной информации о бронировании и условиях размещения обращаться по телефону +7 978 450 53 78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EBD9ACA-CD73-43DD-B413-37BE774F2B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733" y="1018464"/>
            <a:ext cx="1952802" cy="260373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C475875-5F87-4708-9DED-5D8035B103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97" y="1009040"/>
            <a:ext cx="1969240" cy="26256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8582C8E-4EC3-4488-B7EC-80109D6AED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301" y="1004584"/>
            <a:ext cx="3502723" cy="262704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98411B5-1D71-42BA-8803-1E786A536E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035" y="1006892"/>
            <a:ext cx="1961065" cy="261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58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BF27B-55AD-4C03-A6C0-A416E2353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7104"/>
            <a:ext cx="4601676" cy="79499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«Комфорт плюс»</a:t>
            </a:r>
            <a:endParaRPr lang="ru-RU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5D4DF87-F5B3-42FA-AD88-CFD5B5261F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666999"/>
              </p:ext>
            </p:extLst>
          </p:nvPr>
        </p:nvGraphicFramePr>
        <p:xfrm>
          <a:off x="292232" y="3553892"/>
          <a:ext cx="9876530" cy="2518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2074">
                  <a:extLst>
                    <a:ext uri="{9D8B030D-6E8A-4147-A177-3AD203B41FA5}">
                      <a16:colId xmlns:a16="http://schemas.microsoft.com/office/drawing/2014/main" val="1496381043"/>
                    </a:ext>
                  </a:extLst>
                </a:gridCol>
                <a:gridCol w="2212805">
                  <a:extLst>
                    <a:ext uri="{9D8B030D-6E8A-4147-A177-3AD203B41FA5}">
                      <a16:colId xmlns:a16="http://schemas.microsoft.com/office/drawing/2014/main" val="338359080"/>
                    </a:ext>
                  </a:extLst>
                </a:gridCol>
                <a:gridCol w="2361658">
                  <a:extLst>
                    <a:ext uri="{9D8B030D-6E8A-4147-A177-3AD203B41FA5}">
                      <a16:colId xmlns:a16="http://schemas.microsoft.com/office/drawing/2014/main" val="921326610"/>
                    </a:ext>
                  </a:extLst>
                </a:gridCol>
                <a:gridCol w="1101959">
                  <a:extLst>
                    <a:ext uri="{9D8B030D-6E8A-4147-A177-3AD203B41FA5}">
                      <a16:colId xmlns:a16="http://schemas.microsoft.com/office/drawing/2014/main" val="2143683962"/>
                    </a:ext>
                  </a:extLst>
                </a:gridCol>
                <a:gridCol w="2002206">
                  <a:extLst>
                    <a:ext uri="{9D8B030D-6E8A-4147-A177-3AD203B41FA5}">
                      <a16:colId xmlns:a16="http://schemas.microsoft.com/office/drawing/2014/main" val="2002825287"/>
                    </a:ext>
                  </a:extLst>
                </a:gridCol>
                <a:gridCol w="1575828">
                  <a:extLst>
                    <a:ext uri="{9D8B030D-6E8A-4147-A177-3AD203B41FA5}">
                      <a16:colId xmlns:a16="http://schemas.microsoft.com/office/drawing/2014/main" val="3737296099"/>
                    </a:ext>
                  </a:extLst>
                </a:gridCol>
              </a:tblGrid>
              <a:tr h="647657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>
                          <a:effectLst/>
                        </a:rPr>
                        <a:t>п/п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Наименование строения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Комфорт </a:t>
                      </a:r>
                      <a:endParaRPr lang="ru-RU" sz="1200" dirty="0">
                        <a:effectLst/>
                      </a:endParaRPr>
                    </a:p>
                    <a:p>
                      <a:pPr algn="ctr"/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Кол-во мест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Июнь-Август 2025</a:t>
                      </a:r>
                    </a:p>
                    <a:p>
                      <a:pPr algn="ctr"/>
                      <a:r>
                        <a:rPr lang="ru-RU" sz="1200" dirty="0">
                          <a:effectLst/>
                        </a:rPr>
                        <a:t>руб.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Сентябрь – Май</a:t>
                      </a:r>
                    </a:p>
                    <a:p>
                      <a:pPr algn="ctr"/>
                      <a:r>
                        <a:rPr lang="ru-RU" sz="1200" dirty="0">
                          <a:effectLst/>
                        </a:rPr>
                        <a:t>руб.</a:t>
                      </a:r>
                    </a:p>
                    <a:p>
                      <a:pPr algn="ctr"/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1026147"/>
                  </a:ext>
                </a:extLst>
              </a:tr>
              <a:tr h="251867">
                <a:tc gridSpan="6"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 июнь-август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149048"/>
                  </a:ext>
                </a:extLst>
              </a:tr>
              <a:tr h="539714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Сруб № 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Кондиционер, холодильник, кухня, </a:t>
                      </a:r>
                      <a:r>
                        <a:rPr lang="en-US" sz="1000">
                          <a:effectLst/>
                        </a:rPr>
                        <a:t>Wi</a:t>
                      </a:r>
                      <a:r>
                        <a:rPr lang="ru-RU" sz="1000">
                          <a:effectLst/>
                        </a:rPr>
                        <a:t>-</a:t>
                      </a:r>
                      <a:r>
                        <a:rPr lang="en-US" sz="1000">
                          <a:effectLst/>
                        </a:rPr>
                        <a:t>Fi</a:t>
                      </a:r>
                      <a:r>
                        <a:rPr lang="ru-RU" sz="1000">
                          <a:effectLst/>
                        </a:rPr>
                        <a:t>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5000,00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4000,00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6661650"/>
                  </a:ext>
                </a:extLst>
              </a:tr>
              <a:tr h="539714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Сруб № 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Кондиционер, холодильник, кухня, </a:t>
                      </a:r>
                      <a:r>
                        <a:rPr lang="en-US" sz="1000">
                          <a:effectLst/>
                        </a:rPr>
                        <a:t>Wi</a:t>
                      </a:r>
                      <a:r>
                        <a:rPr lang="ru-RU" sz="1000">
                          <a:effectLst/>
                        </a:rPr>
                        <a:t>-</a:t>
                      </a:r>
                      <a:r>
                        <a:rPr lang="en-US" sz="1000">
                          <a:effectLst/>
                        </a:rPr>
                        <a:t>Fi</a:t>
                      </a:r>
                      <a:r>
                        <a:rPr lang="ru-RU" sz="1000">
                          <a:effectLst/>
                        </a:rPr>
                        <a:t>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5000,00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4000,00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3362457"/>
                  </a:ext>
                </a:extLst>
              </a:tr>
              <a:tr h="539714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Сруб № 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Кондиционер, холодильник, кухня, </a:t>
                      </a:r>
                      <a:r>
                        <a:rPr lang="en-US" sz="1000">
                          <a:effectLst/>
                        </a:rPr>
                        <a:t>Wi</a:t>
                      </a:r>
                      <a:r>
                        <a:rPr lang="ru-RU" sz="1000">
                          <a:effectLst/>
                        </a:rPr>
                        <a:t>-</a:t>
                      </a:r>
                      <a:r>
                        <a:rPr lang="en-US" sz="1000">
                          <a:effectLst/>
                        </a:rPr>
                        <a:t>Fi</a:t>
                      </a:r>
                      <a:r>
                        <a:rPr lang="ru-RU" sz="1000">
                          <a:effectLst/>
                        </a:rPr>
                        <a:t>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5000,00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4000,00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3468345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BAD8BB-42C7-45E0-AB8D-D87912BCEA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6" y="979782"/>
            <a:ext cx="1919353" cy="25591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F2F0649-45AE-48A5-9500-FB77C36D5C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824" y="968860"/>
            <a:ext cx="1919351" cy="255913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1F6D99E-CF13-4FBE-9DEA-52EBD17688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530" y="980226"/>
            <a:ext cx="1924633" cy="256617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B34B32E-E495-46C8-B201-A53CE03F14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518" y="968859"/>
            <a:ext cx="1924633" cy="256617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B356FB4-5FCE-4423-BBCE-18A37E66E7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182" y="972741"/>
            <a:ext cx="1924633" cy="256617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69A8160-1F42-4EA7-92DA-3A7F5FA62F16}"/>
              </a:ext>
            </a:extLst>
          </p:cNvPr>
          <p:cNvSpPr txBox="1"/>
          <p:nvPr/>
        </p:nvSpPr>
        <p:spPr>
          <a:xfrm>
            <a:off x="688158" y="6179041"/>
            <a:ext cx="79169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ctr">
              <a:lnSpc>
                <a:spcPts val="1800"/>
              </a:lnSpc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получения более подробной информации о бронировании и условиях размещения обращаться по телефону +7 978 450 53 78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219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BF27B-55AD-4C03-A6C0-A416E2353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733652" cy="78556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AC69BD-E73D-4A9B-B7CE-7F2145BEC790}"/>
              </a:ext>
            </a:extLst>
          </p:cNvPr>
          <p:cNvSpPr txBox="1"/>
          <p:nvPr/>
        </p:nvSpPr>
        <p:spPr>
          <a:xfrm>
            <a:off x="150829" y="689572"/>
            <a:ext cx="11500701" cy="134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30555" algn="ctr">
              <a:lnSpc>
                <a:spcPct val="115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База расположена на собственной охраняемой территории в 5 гектаров, берегу моря непосредственно рядом с пляжем. База располагает собственной парковкой, кафе для проведения дней рождений и праздничных событий, уникальным всепогодным крытым шатром для проведения конференций и собраний.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630555">
              <a:lnSpc>
                <a:spcPct val="115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Всегда к услугам наших гостей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мангальная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зона для приготовления шашлыков и блюд на открытом огне.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C65E9CE-C200-4EC4-AFA8-612215C2DE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420" y="2245149"/>
            <a:ext cx="3459637" cy="461285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86246D2-70F7-4F02-8A13-7D6D7B0313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03" y="2245148"/>
            <a:ext cx="3459636" cy="461284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864EE6A-8951-4D9A-97B2-41689F4045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113" y="2245149"/>
            <a:ext cx="3459638" cy="461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4270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2541</TotalTime>
  <Words>366</Words>
  <Application>Microsoft Office PowerPoint</Application>
  <PresentationFormat>Широкоэкранный</PresentationFormat>
  <Paragraphs>103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Comic Sans MS</vt:lpstr>
      <vt:lpstr>Times New Roman</vt:lpstr>
      <vt:lpstr>Trebuchet MS</vt:lpstr>
      <vt:lpstr>Wingdings 3</vt:lpstr>
      <vt:lpstr>Аспект</vt:lpstr>
      <vt:lpstr>    </vt:lpstr>
      <vt:lpstr>«Стандарт»</vt:lpstr>
      <vt:lpstr>«Комфорт»</vt:lpstr>
      <vt:lpstr>«Комфорт плюс»</vt:lpstr>
      <vt:lpstr>Инфраструктура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Систематизация нормативных правовых актов</dc:title>
  <dc:creator>Admin</dc:creator>
  <cp:lastModifiedBy>User</cp:lastModifiedBy>
  <cp:revision>71</cp:revision>
  <dcterms:created xsi:type="dcterms:W3CDTF">2016-10-10T13:14:50Z</dcterms:created>
  <dcterms:modified xsi:type="dcterms:W3CDTF">2025-05-29T10:18:17Z</dcterms:modified>
</cp:coreProperties>
</file>