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58" r:id="rId5"/>
    <p:sldId id="261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AE5FE-A527-42D0-B08D-C0035F473FAB}" type="datetimeFigureOut">
              <a:rPr lang="ru-RU" smtClean="0"/>
              <a:pPr/>
              <a:t>18.02.2025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C6DFD3-1BF0-4B9D-A152-EEE08964E4F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1436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6DFD3-1BF0-4B9D-A152-EEE08964E4FF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6DFD3-1BF0-4B9D-A152-EEE08964E4FF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19878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85728"/>
            <a:ext cx="3008313" cy="58418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26</a:t>
            </a:r>
            <a:r>
              <a:rPr lang="ru-RU" dirty="0" smtClean="0">
                <a:solidFill>
                  <a:srgbClr val="7030A0"/>
                </a:solidFill>
              </a:rPr>
              <a:t> марта 2025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года</a:t>
            </a:r>
            <a:r>
              <a:rPr lang="ru-RU" dirty="0">
                <a:solidFill>
                  <a:srgbClr val="7030A0"/>
                </a:solidFill>
              </a:rPr>
              <a:t/>
            </a:r>
            <a:br>
              <a:rPr lang="ru-RU" dirty="0">
                <a:solidFill>
                  <a:srgbClr val="7030A0"/>
                </a:solidFill>
              </a:rPr>
            </a:br>
            <a:r>
              <a:rPr lang="ru-RU" dirty="0">
                <a:solidFill>
                  <a:srgbClr val="7030A0"/>
                </a:solidFill>
              </a:rPr>
              <a:t>г.Симферополь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07504" y="980728"/>
            <a:ext cx="3440361" cy="4691063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b="1" i="1" dirty="0" smtClean="0">
                <a:solidFill>
                  <a:srgbClr val="FF0000"/>
                </a:solidFill>
                <a:latin typeface="+mj-lt"/>
              </a:rPr>
              <a:t>Актуальные вопросы эндокринологии в практике врача-терапевта</a:t>
            </a:r>
            <a:r>
              <a:rPr lang="ru-RU" sz="2400" i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»</a:t>
            </a:r>
            <a:endParaRPr lang="ru-RU" sz="2400" b="1" i="1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642910" y="3284984"/>
            <a:ext cx="7858180" cy="357301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ОРГАНИЗАТОРЫ:</a:t>
            </a:r>
          </a:p>
          <a:p>
            <a:pPr algn="ctr"/>
            <a:r>
              <a:rPr lang="ru-RU" sz="1600" b="1" dirty="0"/>
              <a:t>ФГАОУ  ВО  «Крымский  федеральный  университет </a:t>
            </a:r>
          </a:p>
          <a:p>
            <a:pPr algn="ctr"/>
            <a:r>
              <a:rPr lang="ru-RU" sz="1600" b="1" dirty="0"/>
              <a:t>имени В.И.Вернадского»</a:t>
            </a:r>
          </a:p>
          <a:p>
            <a:pPr algn="ctr"/>
            <a:r>
              <a:rPr lang="ru-RU" sz="1600" b="1" dirty="0" smtClean="0"/>
              <a:t>Ордена Трудового Красного Знамени Медицинский институт </a:t>
            </a:r>
          </a:p>
          <a:p>
            <a:pPr algn="ctr"/>
            <a:r>
              <a:rPr lang="ru-RU" sz="1600" b="1" dirty="0" smtClean="0"/>
              <a:t>имени  </a:t>
            </a:r>
            <a:r>
              <a:rPr lang="ru-RU" sz="1600" b="1" dirty="0"/>
              <a:t>С</a:t>
            </a:r>
            <a:r>
              <a:rPr lang="ru-RU" sz="1600" b="1" dirty="0" smtClean="0"/>
              <a:t>. И. Георгиевского</a:t>
            </a:r>
            <a:endParaRPr lang="ru-RU" sz="1600" b="1" dirty="0"/>
          </a:p>
          <a:p>
            <a:pPr algn="ctr"/>
            <a:endParaRPr lang="ru-RU" sz="1600" b="1" dirty="0"/>
          </a:p>
          <a:p>
            <a:pPr algn="ctr"/>
            <a:r>
              <a:rPr lang="ru-RU" sz="1600" b="1" dirty="0"/>
              <a:t>Кафедра терапии, гастроэнтерологии, кардиологии,  общей врачебной практики (семейной медицины)</a:t>
            </a:r>
          </a:p>
          <a:p>
            <a:pPr algn="ctr"/>
            <a:r>
              <a:rPr lang="ru-RU" sz="1600" b="1" dirty="0"/>
              <a:t>Крымское  научное  терапевтическое  общество</a:t>
            </a:r>
          </a:p>
          <a:p>
            <a:pPr algn="r"/>
            <a:r>
              <a:rPr lang="ru-RU" sz="1600" b="1" dirty="0" smtClean="0">
                <a:solidFill>
                  <a:srgbClr val="FF0000"/>
                </a:solidFill>
              </a:rPr>
              <a:t>Место </a:t>
            </a:r>
            <a:r>
              <a:rPr lang="ru-RU" sz="1600" b="1" dirty="0">
                <a:solidFill>
                  <a:srgbClr val="FF0000"/>
                </a:solidFill>
              </a:rPr>
              <a:t>проведения:  г.Симферополь, ул.Киевская 2.</a:t>
            </a:r>
          </a:p>
          <a:p>
            <a:pPr algn="r"/>
            <a:r>
              <a:rPr lang="ru-RU" sz="1600" b="1" dirty="0">
                <a:solidFill>
                  <a:srgbClr val="FF0000"/>
                </a:solidFill>
              </a:rPr>
              <a:t>Гостиница «Москва», конференц-зал</a:t>
            </a:r>
          </a:p>
        </p:txBody>
      </p:sp>
      <p:pic>
        <p:nvPicPr>
          <p:cNvPr id="8" name="Picture 3" descr="C:\Users\Uzer\Desktop\универ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88640"/>
            <a:ext cx="3793054" cy="33108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995641934"/>
              </p:ext>
            </p:extLst>
          </p:nvPr>
        </p:nvGraphicFramePr>
        <p:xfrm>
          <a:off x="-1" y="69342"/>
          <a:ext cx="9144001" cy="666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00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146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993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17026">
                <a:tc gridSpan="3">
                  <a:txBody>
                    <a:bodyPr/>
                    <a:lstStyle/>
                    <a:p>
                      <a:pPr algn="just"/>
                      <a:r>
                        <a:rPr lang="ru-RU" dirty="0"/>
                        <a:t>9.00-10.00                     Организация </a:t>
                      </a:r>
                      <a:r>
                        <a:rPr lang="ru-RU" dirty="0" smtClean="0"/>
                        <a:t>выставки</a:t>
                      </a:r>
                      <a:endParaRPr lang="ru-RU" dirty="0"/>
                    </a:p>
                    <a:p>
                      <a:pPr algn="just"/>
                      <a:r>
                        <a:rPr lang="ru-RU" dirty="0"/>
                        <a:t>                                        Регистрация </a:t>
                      </a:r>
                      <a:r>
                        <a:rPr lang="ru-RU" dirty="0" smtClean="0"/>
                        <a:t>участников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70624">
                <a:tc>
                  <a:txBody>
                    <a:bodyPr/>
                    <a:lstStyle/>
                    <a:p>
                      <a:r>
                        <a:rPr lang="ru-RU" sz="1400" b="1" dirty="0"/>
                        <a:t>10.00 - 10.10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Крючкова Ольга Николаевна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д.м.н., профессор кафедры терапии, гастроэнтерологии, кардиологии, общей врачебной практики (семейной медицины) ОТКЗ Медицинский институт имени С.И.Георгиевского, ФГАОУ ВО «КФУ им. В.И.Вернадского». Председатель Крымского научного терапевтического общества, г. Симферополь.</a:t>
                      </a:r>
                    </a:p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Репинская Ирина Николаевна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к.м.н., ассистент кафедры внутренней медицины № 2, ОТКЗ Медицинский институт им. С.И.Георгиевского, ФГАОУ ВО «КФУ им. В.И.Вернадского», главный внештатный специалист эндокринолог МЗ РК, г. Симферополь.</a:t>
                      </a:r>
                    </a:p>
                    <a:p>
                      <a:pPr algn="just"/>
                      <a:r>
                        <a:rPr lang="ru-RU" sz="1200" b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Барило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Ольга Владимировна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главный внештатный  специалист терапевт  МЗ Республики Крым, г. Симферополь.             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Приветственное слово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45094">
                <a:tc>
                  <a:txBody>
                    <a:bodyPr/>
                    <a:lstStyle/>
                    <a:p>
                      <a:r>
                        <a:rPr lang="ru-RU" sz="1400" b="1" dirty="0"/>
                        <a:t>10.10 - </a:t>
                      </a:r>
                      <a:r>
                        <a:rPr lang="ru-RU" sz="1400" b="1" dirty="0" smtClean="0"/>
                        <a:t>10.30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Репинская Ирина Николаевна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к.м.н., ассистент кафедры внутренней медицины № 2, ОТКЗ Медицинский институт им. С.И.Георгиевского, ФГАОУ ВО «КФУ им. В.И.Вернадского», главный внештатный специалист эндокринолог МЗ РК, г. Симферополь.</a:t>
                      </a:r>
                    </a:p>
                    <a:p>
                      <a:pPr algn="just"/>
                      <a:endParaRPr lang="ru-RU" sz="1200" b="0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ИДПП-4: эффективное и безопасное управление сахарным диабетом 2 типа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33122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10.30 </a:t>
                      </a:r>
                      <a:r>
                        <a:rPr lang="ru-RU" sz="1400" b="1" dirty="0"/>
                        <a:t>– </a:t>
                      </a:r>
                      <a:r>
                        <a:rPr lang="ru-RU" sz="1400" b="1" dirty="0" smtClean="0"/>
                        <a:t>10.50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Ицкова Елена Анатольевна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к.м.н., доцент кафедры терапии, гастроэнтерологии, кардиологии, общей врачебной практики (семейной медицины) ОТКЗ Медицинский институт имени С.И.Георгиевского, ФГАОУ ВО «Крымский федеральный университет имени В.И.Вернадского», г. Симферополь.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Особенности ведения пациентов с артериальной гипертензией при  сахарном диабете 2 типа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498241922"/>
              </p:ext>
            </p:extLst>
          </p:nvPr>
        </p:nvGraphicFramePr>
        <p:xfrm>
          <a:off x="0" y="69340"/>
          <a:ext cx="9144000" cy="6672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13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898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727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9916">
                <a:tc gridSpan="3">
                  <a:txBody>
                    <a:bodyPr/>
                    <a:lstStyle/>
                    <a:p>
                      <a:pPr algn="just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72445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10.50 </a:t>
                      </a:r>
                      <a:r>
                        <a:rPr lang="ru-RU" sz="1400" b="1" dirty="0"/>
                        <a:t>- </a:t>
                      </a:r>
                      <a:r>
                        <a:rPr lang="ru-RU" sz="1400" b="1" dirty="0" smtClean="0"/>
                        <a:t>11.10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</a:t>
                      </a:r>
                      <a:r>
                        <a:rPr lang="ru-RU" sz="1200" b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Крючкова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Ольга Николаевна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д.м.н., профессор кафедры терапии, гастроэнтерологии, кардиологии, общей врачебной практики (семейной медицины) ОТКЗ Медицинский институт имени С.И.Георгиевского, ФГАОУ ВО «КФУ им. В.И.Вернадского». Председатель Крымского научного терапевтического общества, г. Симферополь.</a:t>
                      </a:r>
                    </a:p>
                    <a:p>
                      <a:pPr algn="just"/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Акценты в лечении сахарного диабета у пациентов высокого кардиоваскулярного риска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21849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11.10 </a:t>
                      </a:r>
                      <a:r>
                        <a:rPr lang="ru-RU" sz="1400" b="1" dirty="0"/>
                        <a:t>- </a:t>
                      </a:r>
                      <a:r>
                        <a:rPr lang="ru-RU" sz="1400" b="1" dirty="0" smtClean="0"/>
                        <a:t>11.30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 </a:t>
                      </a:r>
                      <a:r>
                        <a:rPr lang="ru-RU" sz="1200" b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Климчук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Анастасия Васильевна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к.м.н., доцент кафедры внутренней медицины № 2, ОТКЗ Медицинский институт им. С.И.Георгиевского, ФГАОУ ВО «КФУ им. В.И.Вернадского», г. Симферополь.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Ожирение. Современные принципы лечения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21849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11.30 </a:t>
                      </a:r>
                      <a:r>
                        <a:rPr lang="ru-RU" sz="1400" b="1" dirty="0"/>
                        <a:t>– </a:t>
                      </a:r>
                      <a:r>
                        <a:rPr lang="ru-RU" sz="1400" b="1" dirty="0" smtClean="0"/>
                        <a:t>11.50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Куница Виктор Николаевич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к.м.н., доцент кафедры  пропедевтики внутренних  болезней,  ОТКЗ Медицинский институт им. С.И.Георгиевского, ФГАОУ ВО «КФУ им. В.И.Вернадского», г. Симферополь.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Диабетическая </a:t>
                      </a: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нейропатия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715969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11.50 </a:t>
                      </a:r>
                      <a:r>
                        <a:rPr lang="ru-RU" sz="1400" b="1" dirty="0"/>
                        <a:t>– </a:t>
                      </a:r>
                      <a:r>
                        <a:rPr lang="ru-RU" sz="1400" b="1" dirty="0" smtClean="0"/>
                        <a:t>12.10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</a:t>
                      </a:r>
                      <a:r>
                        <a:rPr lang="ru-RU" sz="1200" b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Влахова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Ирина Олеговна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врач-эндокринолог, Многопрофильная Клиническая больница Святителя Луки г. Симферополь.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Амиодарон- индуцированный тиреотоксикоз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4670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482313940"/>
              </p:ext>
            </p:extLst>
          </p:nvPr>
        </p:nvGraphicFramePr>
        <p:xfrm>
          <a:off x="-1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64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521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354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9945"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40232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12.10 </a:t>
                      </a:r>
                      <a:r>
                        <a:rPr lang="ru-RU" sz="1400" b="1" dirty="0"/>
                        <a:t>– </a:t>
                      </a:r>
                      <a:r>
                        <a:rPr lang="ru-RU" sz="1400" b="1" dirty="0" smtClean="0"/>
                        <a:t>12.30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</a:t>
                      </a:r>
                      <a:r>
                        <a:rPr lang="ru-RU" sz="1200" b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Крючкова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Ольга Николаевна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д.м.н., профессор кафедры терапии, гастроэнтерологии, кардиологии, общей врачебной практики (семейной медицины) ОТКЗ Медицинский институт имени С.И.Георгиевского, ФГАОУ ВО «КФУ им. В.И.Вернадского». Председатель Крымского научного терапевтического общества, г. Симферополь.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Особенности течения и основные направления лечения стабильной ишемической болезни сердца у пациентов с сахарным диабетом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3015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2"/>
                          </a:solidFill>
                        </a:rPr>
                        <a:t>12.30 – 13.00</a:t>
                      </a:r>
                      <a:endParaRPr lang="ru-RU" sz="16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Перерыв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1" kern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Кофе-пауза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351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13.00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– 13.20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Кошукова Галина Николаевна, 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д.м.н., профессор кафедры внутренней медицины №2 ОТКЗ Медицинский институт имени С.И.Георгиевского, ФГАОУ ВО «КФУ им. В.И.Вернадского», г. Симферополь.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20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Прозрачный диагноз «стеклянного» пациента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баллы НМО не начисляются. При поддержке компании </a:t>
                      </a:r>
                      <a:r>
                        <a:rPr lang="en-US" sz="12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Сандоз</a:t>
                      </a:r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i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62517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13.20 </a:t>
                      </a:r>
                      <a:r>
                        <a:rPr lang="ru-RU" sz="1400" b="1" dirty="0"/>
                        <a:t>– </a:t>
                      </a:r>
                      <a:r>
                        <a:rPr lang="ru-RU" sz="1400" b="1" dirty="0" smtClean="0"/>
                        <a:t>13.40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</a:t>
                      </a:r>
                      <a:r>
                        <a:rPr lang="ru-RU" sz="1200" b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Крючкова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Ольга Николаевна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д.м.н., профессор кафедры терапии, гастроэнтерологии, кардиологии, общей врачебной практики (семейной медицины) ОТКЗ Медицинский институт имени С.И.Георгиевского, ФГАОУ ВО «КФУ им. В.И.Вернадского». Председатель Крымского научного терапевтического общества, г. Симферополь.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Тромбоэмболические риски у пациентов с сахарным диабетом. Современные возможности профилактики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000919387"/>
              </p:ext>
            </p:extLst>
          </p:nvPr>
        </p:nvGraphicFramePr>
        <p:xfrm>
          <a:off x="-1" y="0"/>
          <a:ext cx="9144001" cy="6477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797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354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9679"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81586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13.40 </a:t>
                      </a:r>
                      <a:r>
                        <a:rPr lang="ru-RU" sz="1400" b="1" dirty="0"/>
                        <a:t>– </a:t>
                      </a:r>
                      <a:r>
                        <a:rPr lang="ru-RU" sz="1400" b="1" dirty="0" smtClean="0"/>
                        <a:t>14.00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 </a:t>
                      </a:r>
                      <a:r>
                        <a:rPr lang="ru-RU" sz="1200" b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Костюкова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Елена Андреевна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к.м.н., доцент кафедры терапии, гастроэнтерологии, кардиологии, общей врачебной практики (семейной медицины) ОТКЗ Медицинский институт имени С.И.Георгиевского, ФГАОУ ВО «Крымский федеральный университет имени В.И.Вернадского», г. Симферополь.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Бактериальные </a:t>
                      </a: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лизаты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терапии и профилактике респираторных инфекций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баллы НМО не начисляются. При поддержке компании </a:t>
                      </a:r>
                      <a:r>
                        <a:rPr lang="en-US" sz="12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Сандоз</a:t>
                      </a:r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45753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14.00 </a:t>
                      </a:r>
                      <a:r>
                        <a:rPr lang="ru-RU" sz="1400" b="1" dirty="0"/>
                        <a:t>– </a:t>
                      </a:r>
                      <a:r>
                        <a:rPr lang="ru-RU" sz="1400" b="1" dirty="0" smtClean="0"/>
                        <a:t>14.20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 </a:t>
                      </a:r>
                      <a:r>
                        <a:rPr lang="ru-RU" sz="1200" b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Цапяк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Татьяна Анатольевна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к.м.н., доцент кафедры терапии, гастроэнтерологии, кардиологии, общей врачебной практики (семейной медицины) ОТКЗ Медицинский институт имени С.И.Георгиевского, ФГАОУ ВО «Крымский федеральный университет имени В.И.Вернадского», г. Симферополь.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Роль коррекции </a:t>
                      </a: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дисбиоза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лечении сахарного диабета 2 типа: трудности перехода от теории к практике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2009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14.20 </a:t>
                      </a:r>
                      <a:r>
                        <a:rPr lang="ru-RU" sz="1400" b="1" dirty="0"/>
                        <a:t>– </a:t>
                      </a:r>
                      <a:r>
                        <a:rPr lang="ru-RU" sz="1400" b="1" dirty="0" smtClean="0"/>
                        <a:t>14.40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Репинская Ирина Николаевна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к.м.н., ассистент кафедры внутренней медицины № 2, ОТКЗ Медицинский институт им. С.И.Георгиевского, ФГАОУ ВО «КФУ им. В.И.Вернадского», главный внештатный специалист эндокринолог МЗ РК, г. Симферополь.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Возможности современных методов самоконтроля гликемии у пациентов с сахарным диабетом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04017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14.40 </a:t>
                      </a:r>
                      <a:r>
                        <a:rPr lang="ru-RU" sz="1400" b="1" dirty="0"/>
                        <a:t>– </a:t>
                      </a:r>
                      <a:r>
                        <a:rPr lang="ru-RU" sz="1400" b="1" dirty="0" smtClean="0"/>
                        <a:t>15.00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Доля Елена Михайловна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к.м.н., доцент кафедры внутренней медицины № 2, ОТКЗ Медицинский институт им. С.И.Георгиевского, ФГАОУ ВО «КФУ им. В.И.Вернадского», г. Симферополь.</a:t>
                      </a:r>
                    </a:p>
                    <a:p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Сердечно-сосудистые риски у терапевтического пациента</a:t>
                      </a:r>
                    </a:p>
                    <a:p>
                      <a:pPr marL="0" algn="just" defTabSz="914400" rtl="0" eaLnBrk="1" latinLnBrk="0" hangingPunct="1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3" name="Содержимое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404949190"/>
              </p:ext>
            </p:extLst>
          </p:nvPr>
        </p:nvGraphicFramePr>
        <p:xfrm>
          <a:off x="0" y="5805264"/>
          <a:ext cx="9144000" cy="864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2100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0199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15.00</a:t>
                      </a:r>
                      <a:r>
                        <a:rPr lang="ru-RU" sz="1600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  </a:t>
                      </a:r>
                      <a:r>
                        <a:rPr lang="ru-RU" sz="1600" b="1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 </a:t>
                      </a:r>
                      <a:r>
                        <a:rPr lang="ru-RU" sz="1600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15.15                       </a:t>
                      </a:r>
                      <a:r>
                        <a:rPr lang="ru-RU" sz="1600" b="1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Дискуссия                                                           </a:t>
                      </a:r>
                      <a:r>
                        <a:rPr lang="ru-RU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Выдача свидетельств</a:t>
                      </a:r>
                      <a:endParaRPr lang="ru-RU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1981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5008" y="1052736"/>
            <a:ext cx="89289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1"/>
                </a:solidFill>
              </a:rPr>
              <a:t>К участию  в конференции приглашаются сотрудники </a:t>
            </a:r>
            <a:r>
              <a:rPr lang="ru-RU" sz="2400" b="1" dirty="0" smtClean="0">
                <a:solidFill>
                  <a:schemeClr val="accent1"/>
                </a:solidFill>
              </a:rPr>
              <a:t>Медицинского института,</a:t>
            </a:r>
            <a:endParaRPr lang="ru-RU" sz="2400" b="1" dirty="0">
              <a:solidFill>
                <a:schemeClr val="accent1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1"/>
                </a:solidFill>
              </a:rPr>
              <a:t>врачи эндокринологи,  кардиологи, врачи- </a:t>
            </a:r>
            <a:r>
              <a:rPr lang="ru-RU" sz="2400" b="1" dirty="0">
                <a:solidFill>
                  <a:schemeClr val="accent1"/>
                </a:solidFill>
              </a:rPr>
              <a:t>терапевты, врачи общей врачебной практики (семейной медицины</a:t>
            </a:r>
            <a:r>
              <a:rPr lang="ru-RU" sz="2400" b="1" dirty="0" smtClean="0">
                <a:solidFill>
                  <a:schemeClr val="accent1"/>
                </a:solidFill>
              </a:rPr>
              <a:t>), врачи по специальности лечебное дело, </a:t>
            </a:r>
            <a:r>
              <a:rPr lang="ru-RU" sz="2400" b="1" dirty="0">
                <a:solidFill>
                  <a:schemeClr val="accent1"/>
                </a:solidFill>
              </a:rPr>
              <a:t>слушатели, ординаторы, студенты старших курсов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882</Words>
  <Application>Microsoft Office PowerPoint</Application>
  <PresentationFormat>Экран (4:3)</PresentationFormat>
  <Paragraphs>70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26 марта 2025 года г.Симферополь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Uzer</dc:creator>
  <cp:lastModifiedBy>Юлия</cp:lastModifiedBy>
  <cp:revision>138</cp:revision>
  <dcterms:created xsi:type="dcterms:W3CDTF">2016-01-24T15:51:33Z</dcterms:created>
  <dcterms:modified xsi:type="dcterms:W3CDTF">2025-02-17T21:06:36Z</dcterms:modified>
</cp:coreProperties>
</file>