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470"/>
    <a:srgbClr val="D4F0C7"/>
    <a:srgbClr val="BA77A9"/>
    <a:srgbClr val="4D05AB"/>
    <a:srgbClr val="FEFFF2"/>
    <a:srgbClr val="701259"/>
    <a:srgbClr val="FCEDFA"/>
    <a:srgbClr val="3C1270"/>
    <a:srgbClr val="EBDCB2"/>
    <a:srgbClr val="F0F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CB739-779C-4F09-8929-4DC37F761C57}" v="1507" dt="2023-05-28T00:02:15.949"/>
    <p1510:client id="{4A50BAB1-A6E0-4250-B31D-0934DA2C2256}" v="3554" dt="2023-05-30T00:57:41.921"/>
    <p1510:client id="{6253AB23-BC97-42FF-B8F0-6051B6BCE2E4}" v="210" dt="2023-05-30T03:39:38.346"/>
    <p1510:client id="{74007471-40CE-4360-A391-57A2775D433B}" v="1309" dt="2023-05-28T12:32:04.035"/>
    <p1510:client id="{8467C9EE-984B-47C0-ADE6-EF2B094C1601}" v="693" dt="2023-05-27T18:31:32.051"/>
    <p1510:client id="{D8C45180-5577-4000-B692-FAAD9C624FFA}" v="3276" dt="2023-05-30T03:04:27.933"/>
    <p1510:client id="{DA8A1931-3D4A-4CAC-B249-50CBAC0434DB}" v="959" dt="2023-05-28T22:28:36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pharm-groups/ingibitory-apf-2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pharm-groups/ingibitory-apf-2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pharm-groups/ingibitory-apf-2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85EB55-A85C-5492-4C01-F60CEEC6C47C}"/>
              </a:ext>
            </a:extLst>
          </p:cNvPr>
          <p:cNvSpPr txBox="1">
            <a:spLocks/>
          </p:cNvSpPr>
          <p:nvPr/>
        </p:nvSpPr>
        <p:spPr>
          <a:xfrm>
            <a:off x="306781" y="1852389"/>
            <a:ext cx="12027822" cy="732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Times New Roman"/>
                <a:ea typeface="+mj-lt"/>
                <a:cs typeface="+mj-lt"/>
              </a:rPr>
              <a:t>МИНИСТЕРСТВО НАУКИ И ВЫСШЕГО ОБРАЗОВАНИЯ</a:t>
            </a:r>
            <a:endParaRPr lang="ru-RU" sz="1400" dirty="0">
              <a:latin typeface="Times New Roman"/>
              <a:cs typeface="Calibri Light"/>
            </a:endParaRPr>
          </a:p>
          <a:p>
            <a:pPr algn="ctr"/>
            <a:r>
              <a:rPr lang="ru-RU" sz="1400" dirty="0">
                <a:latin typeface="Times New Roman"/>
                <a:ea typeface="+mj-lt"/>
                <a:cs typeface="+mj-lt"/>
              </a:rPr>
              <a:t>РОССИЙСКОЙ ФЕДЕРАЦИИ</a:t>
            </a:r>
            <a:endParaRPr lang="ru-RU" sz="1400" dirty="0">
              <a:latin typeface="Times New Roman"/>
              <a:cs typeface="Calibri Light"/>
            </a:endParaRPr>
          </a:p>
          <a:p>
            <a:pPr algn="ctr"/>
            <a:r>
              <a:rPr lang="ru-RU" sz="1400" dirty="0">
                <a:latin typeface="Times New Roman"/>
                <a:ea typeface="+mj-lt"/>
                <a:cs typeface="+mj-lt"/>
              </a:rPr>
              <a:t>Федеральное государственное автономное образовательное</a:t>
            </a:r>
            <a:endParaRPr lang="ru-RU" sz="1400" dirty="0">
              <a:latin typeface="Times New Roman"/>
              <a:cs typeface="Calibri Light"/>
            </a:endParaRPr>
          </a:p>
          <a:p>
            <a:pPr algn="ctr"/>
            <a:r>
              <a:rPr lang="ru-RU" sz="1400" dirty="0">
                <a:latin typeface="Times New Roman"/>
                <a:ea typeface="+mj-lt"/>
                <a:cs typeface="+mj-lt"/>
              </a:rPr>
              <a:t>учреждение высшего образования</a:t>
            </a:r>
            <a:endParaRPr lang="ru-RU" sz="1400" dirty="0">
              <a:latin typeface="Times New Roman"/>
              <a:cs typeface="Calibri Light"/>
            </a:endParaRPr>
          </a:p>
          <a:p>
            <a:pPr algn="ctr"/>
            <a:r>
              <a:rPr lang="ru-RU" sz="1400" dirty="0">
                <a:latin typeface="Times New Roman"/>
                <a:ea typeface="+mj-lt"/>
                <a:cs typeface="+mj-lt"/>
              </a:rPr>
              <a:t>«КРЫМСКИЙ ФЕДЕРАЛЬНЫЙ УНИВЕРСИТЕТ имени В.И. Вернадского»</a:t>
            </a:r>
            <a:endParaRPr lang="ru-RU" sz="1400" dirty="0">
              <a:latin typeface="Times New Roman"/>
              <a:cs typeface="Calibri Light"/>
            </a:endParaRPr>
          </a:p>
          <a:p>
            <a:pPr algn="ctr"/>
            <a:r>
              <a:rPr lang="ru-RU" sz="1400" dirty="0">
                <a:latin typeface="Times New Roman"/>
                <a:ea typeface="+mj-lt"/>
                <a:cs typeface="+mj-lt"/>
              </a:rPr>
              <a:t>(ФГАОУ ВО «КФУ им. В.И. Вернадского»)</a:t>
            </a:r>
            <a:br>
              <a:rPr lang="ru-RU" sz="1400" dirty="0">
                <a:latin typeface="Times New Roman"/>
                <a:ea typeface="+mj-lt"/>
                <a:cs typeface="+mj-lt"/>
              </a:rPr>
            </a:br>
            <a:r>
              <a:rPr lang="ru-RU" sz="1400" dirty="0">
                <a:latin typeface="Times New Roman"/>
                <a:ea typeface="+mj-lt"/>
                <a:cs typeface="+mj-lt"/>
              </a:rPr>
              <a:t>Институт </a:t>
            </a:r>
            <a:r>
              <a:rPr lang="ru-RU" sz="1400" dirty="0">
                <a:latin typeface="Times New Roman"/>
                <a:ea typeface="+mj-lt"/>
                <a:cs typeface="Times New Roman"/>
              </a:rPr>
              <a:t>«Медицинская академия им. С.И. Георгиевского»</a:t>
            </a:r>
            <a:br>
              <a:rPr lang="ru-RU" sz="1400" dirty="0">
                <a:latin typeface="Times New Roman"/>
                <a:ea typeface="+mj-lt"/>
                <a:cs typeface="Times New Roman"/>
              </a:rPr>
            </a:br>
            <a:br>
              <a:rPr lang="ru-RU" sz="1400" dirty="0">
                <a:latin typeface="Times New Roman"/>
                <a:ea typeface="+mj-lt"/>
                <a:cs typeface="+mj-lt"/>
              </a:rPr>
            </a:br>
            <a:r>
              <a:rPr lang="ru-RU" sz="1400" dirty="0">
                <a:latin typeface="Times New Roman"/>
                <a:ea typeface="+mj-lt"/>
                <a:cs typeface="+mj-lt"/>
              </a:rPr>
              <a:t>Институт биохимических технологий, экологии и фармации</a:t>
            </a:r>
            <a:endParaRPr lang="ru-RU" sz="1400" dirty="0">
              <a:latin typeface="Times New Roman"/>
              <a:cs typeface="Calibri Light"/>
            </a:endParaRPr>
          </a:p>
          <a:p>
            <a:pPr algn="ctr"/>
            <a:r>
              <a:rPr lang="ru-RU" sz="1400" dirty="0">
                <a:latin typeface="Times New Roman"/>
                <a:cs typeface="Times New Roman"/>
              </a:rPr>
              <a:t>Кафедра медицинской и фармацевтической химии</a:t>
            </a:r>
            <a:br>
              <a:rPr lang="ru-RU" sz="1400" dirty="0">
                <a:latin typeface="Times New Roman"/>
                <a:cs typeface="Times New Roman"/>
              </a:rPr>
            </a:b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800" b="1" err="1">
                <a:latin typeface="Times New Roman"/>
                <a:cs typeface="Times New Roman"/>
              </a:rPr>
              <a:t>Самолюк</a:t>
            </a:r>
            <a:r>
              <a:rPr lang="ru-RU" sz="1800" b="1" dirty="0">
                <a:latin typeface="Times New Roman"/>
                <a:cs typeface="Times New Roman"/>
              </a:rPr>
              <a:t> Влада Владимировна</a:t>
            </a:r>
            <a:endParaRPr lang="ru-RU" sz="1800" b="1">
              <a:latin typeface="Times New Roman"/>
              <a:cs typeface="Calibri Light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AB8329F-25D0-E5DD-342D-77B6E61370C4}"/>
              </a:ext>
            </a:extLst>
          </p:cNvPr>
          <p:cNvSpPr txBox="1">
            <a:spLocks/>
          </p:cNvSpPr>
          <p:nvPr/>
        </p:nvSpPr>
        <p:spPr>
          <a:xfrm>
            <a:off x="199466" y="2867917"/>
            <a:ext cx="11781863" cy="41608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latin typeface="Times New Roman"/>
                <a:cs typeface="Times New Roman"/>
              </a:rPr>
              <a:t>«</a:t>
            </a:r>
            <a:r>
              <a:rPr lang="en-US" sz="1600" b="1" cap="all">
                <a:latin typeface="Times New Roman"/>
                <a:cs typeface="Times New Roman"/>
              </a:rPr>
              <a:t>РАЗРАБОТКА НАУЧНО-МЕТОДИЧЕСКИХ ОСНОВ БИОЛЮМИНЕСЦЕНТНОГО АНАЛИЗА ЭКОТОКСИЧНОСТИ ЛЕКАРСТВЕННЫХ ВЕЩЕСТВ СИНТЕТИЧЕСКОГО И ПРИРОДНОГО ПРОИСХОЖДЕНИЯ С ИСПОЛЬЗОВАНИЕМ МОРСКИХ И РЕКОМБИНАНТНЫХ СВЕТЯЩИХСЯ ТЕСТ-БАКТЕРИЙ</a:t>
            </a:r>
            <a:r>
              <a:rPr lang="en-US" sz="1800">
                <a:latin typeface="Times New Roman"/>
                <a:cs typeface="Times New Roman"/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err="1">
                <a:latin typeface="Times New Roman"/>
                <a:cs typeface="Times New Roman"/>
              </a:rPr>
              <a:t>Научно-квалификационная</a:t>
            </a:r>
            <a:r>
              <a:rPr lang="en-US" sz="1400" i="1">
                <a:latin typeface="Times New Roman"/>
                <a:cs typeface="Times New Roman"/>
              </a:rPr>
              <a:t> </a:t>
            </a:r>
            <a:r>
              <a:rPr lang="en-US" sz="1400" i="1" err="1">
                <a:latin typeface="Times New Roman"/>
                <a:cs typeface="Times New Roman"/>
              </a:rPr>
              <a:t>работа</a:t>
            </a:r>
            <a:endParaRPr lang="en-US" sz="1400" i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latin typeface="Times New Roman"/>
                <a:cs typeface="Times New Roman"/>
              </a:rPr>
              <a:t>Аспирант</a:t>
            </a:r>
            <a:r>
              <a:rPr lang="en-US" sz="1600">
                <a:latin typeface="Times New Roman"/>
                <a:cs typeface="Times New Roman"/>
              </a:rPr>
              <a:t> 3 </a:t>
            </a:r>
            <a:r>
              <a:rPr lang="en-US" sz="1600" err="1">
                <a:latin typeface="Times New Roman"/>
                <a:cs typeface="Times New Roman"/>
              </a:rPr>
              <a:t>года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обучения</a:t>
            </a:r>
            <a:r>
              <a:rPr lang="en-US" sz="1600">
                <a:latin typeface="Times New Roman"/>
                <a:cs typeface="Times New Roman"/>
              </a:rPr>
              <a:t> 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latin typeface="Times New Roman"/>
                <a:cs typeface="Times New Roman"/>
              </a:rPr>
              <a:t>кафедры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медицинской</a:t>
            </a:r>
            <a:r>
              <a:rPr lang="en-US" sz="1600">
                <a:latin typeface="Times New Roman"/>
                <a:cs typeface="Times New Roman"/>
              </a:rPr>
              <a:t> и </a:t>
            </a:r>
            <a:r>
              <a:rPr lang="en-US" sz="1600" err="1">
                <a:latin typeface="Times New Roman"/>
                <a:cs typeface="Times New Roman"/>
              </a:rPr>
              <a:t>фармацевтической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химии</a:t>
            </a:r>
            <a:endParaRPr lang="en-US" sz="1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latin typeface="Times New Roman"/>
                <a:cs typeface="Times New Roman"/>
              </a:rPr>
              <a:t>Направление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подготовки</a:t>
            </a:r>
            <a:r>
              <a:rPr lang="en-US" sz="1600">
                <a:latin typeface="Times New Roman"/>
                <a:cs typeface="Times New Roman"/>
              </a:rPr>
              <a:t>: 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latin typeface="Times New Roman"/>
                <a:cs typeface="Times New Roman"/>
              </a:rPr>
              <a:t>30.06.01 – </a:t>
            </a:r>
            <a:r>
              <a:rPr lang="en-US" sz="1600" err="1">
                <a:latin typeface="Times New Roman"/>
                <a:cs typeface="Times New Roman"/>
              </a:rPr>
              <a:t>Фундаментальная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медицина</a:t>
            </a:r>
            <a:endParaRPr lang="en-US" sz="1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latin typeface="Times New Roman"/>
                <a:cs typeface="Times New Roman"/>
              </a:rPr>
              <a:t>Профиль</a:t>
            </a:r>
            <a:r>
              <a:rPr lang="en-US" sz="1600">
                <a:latin typeface="Times New Roman"/>
                <a:cs typeface="Times New Roman"/>
              </a:rPr>
              <a:t>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b="1">
                <a:latin typeface="Times New Roman"/>
                <a:cs typeface="Times New Roman"/>
              </a:rPr>
              <a:t>03.04.01 – </a:t>
            </a:r>
            <a:r>
              <a:rPr lang="en-US" sz="1600" b="1" err="1">
                <a:latin typeface="Times New Roman"/>
                <a:cs typeface="Times New Roman"/>
              </a:rPr>
              <a:t>Биохимия</a:t>
            </a:r>
            <a:endParaRPr lang="en-US" sz="1600" b="1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b="1" err="1">
                <a:latin typeface="Times New Roman"/>
                <a:cs typeface="Times New Roman"/>
              </a:rPr>
              <a:t>Научный</a:t>
            </a:r>
            <a:r>
              <a:rPr lang="en-US" sz="1600" b="1">
                <a:latin typeface="Times New Roman"/>
                <a:cs typeface="Times New Roman"/>
              </a:rPr>
              <a:t> </a:t>
            </a:r>
            <a:r>
              <a:rPr lang="en-US" sz="1600" b="1" err="1">
                <a:latin typeface="Times New Roman"/>
                <a:cs typeface="Times New Roman"/>
              </a:rPr>
              <a:t>руководитель</a:t>
            </a:r>
            <a:r>
              <a:rPr lang="en-US" sz="1600" b="1">
                <a:latin typeface="Times New Roman"/>
                <a:cs typeface="Times New Roman"/>
              </a:rPr>
              <a:t>: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д.б.н</a:t>
            </a:r>
            <a:r>
              <a:rPr lang="en-US" sz="1600">
                <a:latin typeface="Times New Roman"/>
                <a:cs typeface="Times New Roman"/>
              </a:rPr>
              <a:t>., </a:t>
            </a:r>
            <a:r>
              <a:rPr lang="en-US" sz="1600" err="1">
                <a:latin typeface="Times New Roman"/>
                <a:cs typeface="Times New Roman"/>
              </a:rPr>
              <a:t>профессор</a:t>
            </a:r>
            <a:r>
              <a:rPr lang="en-US" sz="1600">
                <a:latin typeface="Times New Roman"/>
                <a:cs typeface="Times New Roman"/>
              </a:rPr>
              <a:t>,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заведующий</a:t>
            </a:r>
            <a:endParaRPr lang="en-US" sz="1600">
              <a:solidFill>
                <a:srgbClr val="1A1A1A"/>
              </a:solidFill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кафедрой</a:t>
            </a:r>
            <a:r>
              <a:rPr lang="en-US" sz="1600">
                <a:solidFill>
                  <a:srgbClr val="1A1A1A"/>
                </a:solidFill>
                <a:latin typeface="Times New Roman"/>
                <a:cs typeface="Times New Roman"/>
              </a:rPr>
              <a:t>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медицинской</a:t>
            </a:r>
            <a:r>
              <a:rPr lang="en-US" sz="1600">
                <a:solidFill>
                  <a:srgbClr val="1A1A1A"/>
                </a:solidFill>
                <a:latin typeface="Times New Roman"/>
                <a:cs typeface="Times New Roman"/>
              </a:rPr>
              <a:t> и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фармацевтической</a:t>
            </a:r>
            <a:endParaRPr lang="en-US" sz="1600">
              <a:solidFill>
                <a:srgbClr val="1A1A1A"/>
              </a:solidFill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химии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Института</a:t>
            </a:r>
            <a:r>
              <a:rPr lang="en-US" sz="1600">
                <a:solidFill>
                  <a:srgbClr val="1A1A1A"/>
                </a:solidFill>
                <a:latin typeface="Times New Roman"/>
                <a:cs typeface="Times New Roman"/>
              </a:rPr>
              <a:t>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биохимических</a:t>
            </a:r>
            <a:endParaRPr lang="en-US" sz="1600">
              <a:solidFill>
                <a:srgbClr val="1A1A1A"/>
              </a:solidFill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технологий</a:t>
            </a:r>
            <a:r>
              <a:rPr lang="en-US" sz="1600">
                <a:solidFill>
                  <a:srgbClr val="1A1A1A"/>
                </a:solidFill>
                <a:latin typeface="Times New Roman"/>
                <a:cs typeface="Times New Roman"/>
              </a:rPr>
              <a:t>,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экологии</a:t>
            </a:r>
            <a:r>
              <a:rPr lang="en-US" sz="1600">
                <a:solidFill>
                  <a:srgbClr val="1A1A1A"/>
                </a:solidFill>
                <a:latin typeface="Times New Roman"/>
                <a:cs typeface="Times New Roman"/>
              </a:rPr>
              <a:t> и </a:t>
            </a:r>
            <a:r>
              <a:rPr lang="en-US" sz="1600" err="1">
                <a:solidFill>
                  <a:srgbClr val="1A1A1A"/>
                </a:solidFill>
                <a:latin typeface="Times New Roman"/>
                <a:cs typeface="Times New Roman"/>
              </a:rPr>
              <a:t>фармации</a:t>
            </a:r>
            <a:endParaRPr lang="en-US" sz="1600">
              <a:solidFill>
                <a:srgbClr val="1A1A1A"/>
              </a:solidFill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1A1A1A"/>
                </a:solidFill>
                <a:latin typeface="Times New Roman"/>
                <a:cs typeface="Times New Roman"/>
              </a:rPr>
              <a:t>Кацев А.М.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8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endParaRPr lang="ru-RU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00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2AED3-C81B-715B-FAD3-BF2C1099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271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latin typeface="Times New Roman"/>
                <a:cs typeface="Times New Roman"/>
              </a:rPr>
              <a:t>Реакция биолюминесценции у бактерий.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FCB8B-C52A-7227-7EB5-66DE39F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10" y="756966"/>
            <a:ext cx="10515600" cy="13776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/>
                <a:cs typeface="Times New Roman"/>
              </a:rPr>
              <a:t>Бактериальная люминесценция представляет собой окислительный процесс, конечной целью которого является излучение световой энергии, протекание данного процесса можно описать в несколько стадий:</a:t>
            </a:r>
            <a:endParaRPr lang="ru-RU">
              <a:ea typeface="Calibri" panose="020F0502020204030204"/>
              <a:cs typeface="Calibri" panose="020F0502020204030204"/>
            </a:endParaRPr>
          </a:p>
          <a:p>
            <a:pPr marL="0" indent="457200" algn="just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Calibri" panose="020F0502020204030204"/>
                <a:cs typeface="Times New Roman"/>
              </a:rPr>
              <a:t>1 стадия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→ восстановление субстрата, которым в данной реакции выступает </a:t>
            </a:r>
            <a:r>
              <a:rPr lang="ru-RU" sz="2000" err="1">
                <a:latin typeface="Times New Roman"/>
                <a:ea typeface="Calibri" panose="020F0502020204030204"/>
                <a:cs typeface="Times New Roman"/>
              </a:rPr>
              <a:t>флавинмононуклеотид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(</a:t>
            </a:r>
            <a:r>
              <a:rPr lang="en-US" sz="2000" dirty="0">
                <a:latin typeface="Times New Roman"/>
                <a:ea typeface="Calibri" panose="020F0502020204030204"/>
                <a:cs typeface="Times New Roman"/>
              </a:rPr>
              <a:t>FMN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) в присутствии фермента дегидрогеназы и восстановленного </a:t>
            </a:r>
            <a:r>
              <a:rPr lang="ru-RU" sz="2000" err="1">
                <a:latin typeface="Times New Roman"/>
                <a:ea typeface="Calibri" panose="020F0502020204030204"/>
                <a:cs typeface="Times New Roman"/>
              </a:rPr>
              <a:t>никотинамидадениндинуклеотида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(</a:t>
            </a:r>
            <a:r>
              <a:rPr lang="en-US" sz="2000" dirty="0">
                <a:latin typeface="Times New Roman"/>
                <a:ea typeface="Calibri" panose="020F0502020204030204"/>
                <a:cs typeface="Times New Roman"/>
              </a:rPr>
              <a:t>NAD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-Н</a:t>
            </a:r>
            <a:r>
              <a:rPr lang="ru-RU" sz="2000" baseline="-25000" dirty="0">
                <a:latin typeface="Times New Roman"/>
                <a:ea typeface="Calibri" panose="020F0502020204030204"/>
                <a:cs typeface="Times New Roman"/>
              </a:rPr>
              <a:t>2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), образующегося в результате клеточного окисления пищевых веществ у бактерий.</a:t>
            </a:r>
          </a:p>
          <a:p>
            <a:pPr marL="0" indent="457200" algn="just">
              <a:buNone/>
            </a:pPr>
            <a:r>
              <a:rPr lang="ru-RU" sz="2000" b="1" dirty="0">
                <a:latin typeface="Times New Roman"/>
                <a:ea typeface="Calibri" panose="020F0502020204030204"/>
                <a:cs typeface="Times New Roman"/>
              </a:rPr>
              <a:t>Итог: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 образование </a:t>
            </a:r>
            <a:r>
              <a:rPr lang="ru-RU" sz="2000" dirty="0">
                <a:solidFill>
                  <a:srgbClr val="701259"/>
                </a:solidFill>
                <a:latin typeface="Times New Roman"/>
                <a:ea typeface="Calibri" panose="020F0502020204030204"/>
                <a:cs typeface="Times New Roman"/>
              </a:rPr>
              <a:t>восстановленного </a:t>
            </a:r>
            <a:r>
              <a:rPr lang="ru-RU" sz="2000" dirty="0" err="1">
                <a:solidFill>
                  <a:srgbClr val="701259"/>
                </a:solidFill>
                <a:latin typeface="Times New Roman"/>
                <a:ea typeface="Calibri" panose="020F0502020204030204"/>
                <a:cs typeface="Times New Roman"/>
              </a:rPr>
              <a:t>флавинмононуклеотида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(</a:t>
            </a:r>
            <a:r>
              <a:rPr lang="en-US" sz="2000" dirty="0">
                <a:latin typeface="Times New Roman"/>
                <a:ea typeface="Calibri" panose="020F0502020204030204"/>
                <a:cs typeface="Times New Roman"/>
              </a:rPr>
              <a:t>FMN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-Н</a:t>
            </a:r>
            <a:r>
              <a:rPr lang="ru-RU" sz="2000" baseline="-25000" dirty="0">
                <a:latin typeface="Times New Roman"/>
                <a:ea typeface="Calibri" panose="020F0502020204030204"/>
                <a:cs typeface="Times New Roman"/>
              </a:rPr>
              <a:t>2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).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D1F61E8F-ECD7-187C-CEEC-68847DC12587}"/>
              </a:ext>
            </a:extLst>
          </p:cNvPr>
          <p:cNvSpPr/>
          <p:nvPr/>
        </p:nvSpPr>
        <p:spPr>
          <a:xfrm>
            <a:off x="780585" y="195146"/>
            <a:ext cx="343829" cy="399585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66C44DFF-9BD7-5172-2ED1-187327A7DE77}"/>
              </a:ext>
            </a:extLst>
          </p:cNvPr>
          <p:cNvSpPr/>
          <p:nvPr/>
        </p:nvSpPr>
        <p:spPr>
          <a:xfrm rot="10800000">
            <a:off x="5529146" y="278780"/>
            <a:ext cx="353121" cy="399585"/>
          </a:xfrm>
          <a:prstGeom prst="halfFrame">
            <a:avLst/>
          </a:prstGeom>
          <a:solidFill>
            <a:srgbClr val="BA77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67E0FCA-8C7B-50D9-2421-0D083CAC7912}"/>
              </a:ext>
            </a:extLst>
          </p:cNvPr>
          <p:cNvSpPr txBox="1">
            <a:spLocks/>
          </p:cNvSpPr>
          <p:nvPr/>
        </p:nvSpPr>
        <p:spPr>
          <a:xfrm>
            <a:off x="1157868" y="3371928"/>
            <a:ext cx="10515600" cy="1377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Calibri" panose="020F0502020204030204"/>
                <a:cs typeface="Times New Roman"/>
              </a:rPr>
              <a:t>2 стадия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→ окисления люциферина, роль которого в бактериальной клетки играет восстановленный </a:t>
            </a:r>
            <a:r>
              <a:rPr lang="en-US" sz="2000" dirty="0">
                <a:latin typeface="Times New Roman"/>
                <a:ea typeface="Calibri" panose="020F0502020204030204"/>
                <a:cs typeface="Times New Roman"/>
              </a:rPr>
              <a:t>FMN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-Н</a:t>
            </a:r>
            <a:r>
              <a:rPr lang="ru-RU" sz="2000" baseline="-25000" dirty="0">
                <a:latin typeface="Times New Roman"/>
                <a:ea typeface="Calibri" panose="020F0502020204030204"/>
                <a:cs typeface="Times New Roman"/>
              </a:rPr>
              <a:t>2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, обязательным условием является присутствие кислорода, фермента </a:t>
            </a:r>
            <a:r>
              <a:rPr lang="ru-RU" sz="2000" i="1" dirty="0" err="1">
                <a:latin typeface="Times New Roman"/>
                <a:ea typeface="Calibri" panose="020F0502020204030204"/>
                <a:cs typeface="Times New Roman"/>
              </a:rPr>
              <a:t>люциферазы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и альдегида.</a:t>
            </a:r>
            <a:endParaRPr lang="ru-RU" sz="2000" dirty="0">
              <a:ea typeface="Calibri"/>
              <a:cs typeface="Calibri"/>
            </a:endParaRPr>
          </a:p>
          <a:p>
            <a:pPr marL="0" indent="457200" algn="just">
              <a:buNone/>
            </a:pPr>
            <a:r>
              <a:rPr lang="ru-RU" sz="2000" b="1" dirty="0">
                <a:latin typeface="Times New Roman"/>
                <a:ea typeface="Calibri" panose="020F0502020204030204"/>
                <a:cs typeface="Times New Roman"/>
              </a:rPr>
              <a:t>Итог: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 конечными продуктами реакции выступает </a:t>
            </a:r>
            <a:r>
              <a:rPr lang="ru-RU" sz="2000" dirty="0">
                <a:solidFill>
                  <a:srgbClr val="701259"/>
                </a:solidFill>
                <a:latin typeface="Times New Roman"/>
                <a:ea typeface="Calibri" panose="020F0502020204030204"/>
                <a:cs typeface="Times New Roman"/>
              </a:rPr>
              <a:t>жирная кислота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 panose="020F0502020204030204"/>
                <a:cs typeface="Times New Roman"/>
              </a:rPr>
              <a:t>, </a:t>
            </a:r>
            <a:r>
              <a:rPr lang="ru-RU" sz="2000" dirty="0">
                <a:solidFill>
                  <a:srgbClr val="701259"/>
                </a:solidFill>
                <a:latin typeface="Times New Roman"/>
                <a:ea typeface="Calibri" panose="020F0502020204030204"/>
                <a:cs typeface="Times New Roman"/>
              </a:rPr>
              <a:t>вода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 panose="020F0502020204030204"/>
                <a:cs typeface="Times New Roman"/>
              </a:rPr>
              <a:t> и самый важный из </a:t>
            </a:r>
            <a:r>
              <a:rPr lang="ru-RU" sz="2000" dirty="0">
                <a:latin typeface="Times New Roman"/>
                <a:ea typeface="Calibri" panose="020F0502020204030204"/>
                <a:cs typeface="Times New Roman"/>
              </a:rPr>
              <a:t>всех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 panose="020F0502020204030204"/>
                <a:cs typeface="Times New Roman"/>
              </a:rPr>
              <a:t>          </a:t>
            </a:r>
            <a:endParaRPr lang="ru-RU" sz="2000">
              <a:latin typeface="Times New Roman"/>
              <a:ea typeface="Calibri" panose="020F0502020204030204"/>
              <a:cs typeface="Times New Roman"/>
            </a:endParaRPr>
          </a:p>
        </p:txBody>
      </p:sp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id="{D6866D55-F134-F204-A57C-44FB9300A170}"/>
              </a:ext>
            </a:extLst>
          </p:cNvPr>
          <p:cNvSpPr/>
          <p:nvPr/>
        </p:nvSpPr>
        <p:spPr>
          <a:xfrm>
            <a:off x="2053682" y="4748560"/>
            <a:ext cx="604024" cy="157976"/>
          </a:xfrm>
          <a:prstGeom prst="notchedRightArrow">
            <a:avLst/>
          </a:prstGeom>
          <a:solidFill>
            <a:srgbClr val="BA77A9"/>
          </a:solidFill>
          <a:ln>
            <a:solidFill>
              <a:srgbClr val="BA77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40D65-B89C-139A-6E65-6829865702CA}"/>
              </a:ext>
            </a:extLst>
          </p:cNvPr>
          <p:cNvSpPr txBox="1"/>
          <p:nvPr/>
        </p:nvSpPr>
        <p:spPr>
          <a:xfrm>
            <a:off x="115230" y="5291253"/>
            <a:ext cx="120358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FMN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ru-RU" sz="2000" baseline="-25000" dirty="0">
                <a:latin typeface="Times New Roman"/>
                <a:cs typeface="Times New Roman"/>
              </a:rPr>
              <a:t>2</a:t>
            </a:r>
            <a:r>
              <a:rPr lang="ru-RU" sz="2000" dirty="0">
                <a:latin typeface="Times New Roman"/>
                <a:cs typeface="Times New Roman"/>
              </a:rPr>
              <a:t> + 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ru-RU" sz="2000" dirty="0">
                <a:latin typeface="Times New Roman"/>
                <a:cs typeface="Times New Roman"/>
              </a:rPr>
              <a:t>+ </a:t>
            </a: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ru-RU" sz="2000" baseline="-25000" dirty="0">
                <a:latin typeface="Times New Roman"/>
                <a:cs typeface="Times New Roman"/>
              </a:rPr>
              <a:t>2 </a:t>
            </a:r>
            <a:r>
              <a:rPr lang="ru-RU" sz="2000" dirty="0">
                <a:latin typeface="Times New Roman"/>
                <a:cs typeface="Times New Roman"/>
              </a:rPr>
              <a:t>→ 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ru-RU" sz="2000" dirty="0">
                <a:latin typeface="Times New Roman"/>
                <a:cs typeface="Times New Roman"/>
              </a:rPr>
              <a:t>- </a:t>
            </a:r>
            <a:r>
              <a:rPr lang="en-US" sz="2000" dirty="0">
                <a:latin typeface="Times New Roman"/>
                <a:cs typeface="Times New Roman"/>
              </a:rPr>
              <a:t>FMN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ru-RU" sz="2000" baseline="-25000" dirty="0">
                <a:latin typeface="Times New Roman"/>
                <a:cs typeface="Times New Roman"/>
              </a:rPr>
              <a:t>2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OOH</a:t>
            </a:r>
            <a:r>
              <a:rPr lang="ru-RU" sz="2000" dirty="0">
                <a:latin typeface="Times New Roman"/>
                <a:cs typeface="Times New Roman"/>
              </a:rPr>
              <a:t> + </a:t>
            </a:r>
            <a:r>
              <a:rPr lang="en-US" sz="2000" dirty="0">
                <a:latin typeface="Times New Roman"/>
                <a:cs typeface="Times New Roman"/>
              </a:rPr>
              <a:t>RCHO</a:t>
            </a:r>
            <a:r>
              <a:rPr lang="ru-RU" sz="2000" dirty="0">
                <a:latin typeface="Times New Roman"/>
                <a:cs typeface="Times New Roman"/>
              </a:rPr>
              <a:t>→ </a:t>
            </a:r>
            <a:r>
              <a:rPr lang="en-US" sz="2000" dirty="0">
                <a:latin typeface="Times New Roman"/>
                <a:cs typeface="Times New Roman"/>
              </a:rPr>
              <a:t>RCOH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FMN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ru-RU" sz="2000" baseline="-25000" dirty="0">
                <a:latin typeface="Times New Roman"/>
                <a:cs typeface="Times New Roman"/>
              </a:rPr>
              <a:t>2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OOH</a:t>
            </a:r>
            <a:r>
              <a:rPr lang="ru-RU" sz="2000" dirty="0">
                <a:latin typeface="Times New Roman"/>
                <a:cs typeface="Times New Roman"/>
              </a:rPr>
              <a:t>→ </a:t>
            </a:r>
            <a:r>
              <a:rPr lang="en-US" sz="2000" dirty="0">
                <a:latin typeface="Times New Roman"/>
                <a:cs typeface="Times New Roman"/>
              </a:rPr>
              <a:t>RCOOH</a:t>
            </a:r>
            <a:r>
              <a:rPr lang="ru-RU" sz="2000" dirty="0">
                <a:latin typeface="Times New Roman"/>
                <a:cs typeface="Times New Roman"/>
              </a:rPr>
              <a:t> + 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FMN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HOH</a:t>
            </a:r>
            <a:r>
              <a:rPr lang="ru-RU" sz="2000" dirty="0">
                <a:latin typeface="Times New Roman"/>
                <a:cs typeface="Times New Roman"/>
              </a:rPr>
              <a:t>→ </a:t>
            </a:r>
            <a:r>
              <a:rPr lang="en-US" sz="2000" dirty="0">
                <a:latin typeface="Times New Roman"/>
                <a:cs typeface="Times New Roman"/>
              </a:rPr>
              <a:t>RCOOH</a:t>
            </a:r>
            <a:r>
              <a:rPr lang="ru-RU" sz="2000" dirty="0">
                <a:latin typeface="Times New Roman"/>
                <a:cs typeface="Times New Roman"/>
              </a:rPr>
              <a:t> + 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ru-RU" sz="2000" dirty="0">
                <a:latin typeface="Times New Roman"/>
                <a:cs typeface="Times New Roman"/>
              </a:rPr>
              <a:t> + </a:t>
            </a:r>
            <a:r>
              <a:rPr lang="en-US" sz="2000" dirty="0">
                <a:latin typeface="Times New Roman"/>
                <a:cs typeface="Times New Roman"/>
              </a:rPr>
              <a:t>FMN</a:t>
            </a:r>
            <a:r>
              <a:rPr lang="ru-RU" sz="2000" dirty="0">
                <a:latin typeface="Times New Roman"/>
                <a:cs typeface="Times New Roman"/>
              </a:rPr>
              <a:t> + 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ru-RU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ru-RU" sz="2000" dirty="0">
                <a:latin typeface="Times New Roman"/>
                <a:cs typeface="Times New Roman"/>
              </a:rPr>
              <a:t> + фотон (490 нм),</a:t>
            </a:r>
          </a:p>
          <a:p>
            <a:pPr algn="ctr"/>
            <a:r>
              <a:rPr lang="ru-RU" sz="2000" dirty="0">
                <a:latin typeface="Times New Roman"/>
                <a:cs typeface="Times New Roman"/>
              </a:rPr>
              <a:t>где </a:t>
            </a:r>
            <a:r>
              <a:rPr lang="en-US" sz="2000" dirty="0">
                <a:latin typeface="Times New Roman"/>
                <a:cs typeface="Times New Roman"/>
              </a:rPr>
              <a:t>E </a:t>
            </a:r>
            <a:r>
              <a:rPr lang="ru-RU" sz="20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err="1">
                <a:latin typeface="Times New Roman"/>
                <a:cs typeface="Times New Roman"/>
              </a:rPr>
              <a:t>люцифераза</a:t>
            </a:r>
            <a:r>
              <a:rPr lang="ru-RU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OOH </a:t>
            </a:r>
            <a:r>
              <a:rPr lang="ru-RU" sz="20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err="1">
                <a:latin typeface="Times New Roman"/>
                <a:cs typeface="Times New Roman"/>
              </a:rPr>
              <a:t>гидроперекисная</a:t>
            </a:r>
            <a:r>
              <a:rPr lang="ru-RU" sz="2000" dirty="0">
                <a:latin typeface="Times New Roman"/>
                <a:cs typeface="Times New Roman"/>
              </a:rPr>
              <a:t> группа, </a:t>
            </a:r>
            <a:r>
              <a:rPr lang="en-US" sz="2000" dirty="0">
                <a:latin typeface="Times New Roman"/>
                <a:cs typeface="Times New Roman"/>
              </a:rPr>
              <a:t>RCHO </a:t>
            </a:r>
            <a:r>
              <a:rPr lang="ru-RU" sz="20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lang="ru-RU" sz="2000" dirty="0">
                <a:latin typeface="Times New Roman"/>
                <a:cs typeface="Times New Roman"/>
              </a:rPr>
              <a:t> алифатический альдегид, </a:t>
            </a:r>
            <a:r>
              <a:rPr lang="en-US" sz="2000" dirty="0">
                <a:latin typeface="Times New Roman"/>
                <a:cs typeface="Times New Roman"/>
              </a:rPr>
              <a:t>RCOOH </a:t>
            </a:r>
            <a:r>
              <a:rPr lang="ru-RU" sz="20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lang="ru-RU" sz="2000" dirty="0">
                <a:latin typeface="Times New Roman"/>
                <a:cs typeface="Times New Roman"/>
              </a:rPr>
              <a:t> жирная кислота, образующаяся при окислении альдегида.</a:t>
            </a:r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990AE831-87A0-8F0B-6A84-EB81CE0A30E3}"/>
              </a:ext>
            </a:extLst>
          </p:cNvPr>
          <p:cNvCxnSpPr/>
          <p:nvPr/>
        </p:nvCxnSpPr>
        <p:spPr>
          <a:xfrm>
            <a:off x="-35544" y="3309820"/>
            <a:ext cx="12186423" cy="115231"/>
          </a:xfrm>
          <a:prstGeom prst="bentConnector3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9E835838-EEE3-E257-4519-C79868B268D7}"/>
              </a:ext>
            </a:extLst>
          </p:cNvPr>
          <p:cNvCxnSpPr>
            <a:cxnSpLocks/>
          </p:cNvCxnSpPr>
          <p:nvPr/>
        </p:nvCxnSpPr>
        <p:spPr>
          <a:xfrm>
            <a:off x="1627" y="5056845"/>
            <a:ext cx="12186423" cy="115231"/>
          </a:xfrm>
          <a:prstGeom prst="bentConnector3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лнце 12">
            <a:extLst>
              <a:ext uri="{FF2B5EF4-FFF2-40B4-BE49-F238E27FC236}">
                <a16:creationId xmlns:a16="http://schemas.microsoft.com/office/drawing/2014/main" id="{3A098994-E79C-E096-61DE-B44ABC9F7024}"/>
              </a:ext>
            </a:extLst>
          </p:cNvPr>
          <p:cNvSpPr/>
          <p:nvPr/>
        </p:nvSpPr>
        <p:spPr>
          <a:xfrm>
            <a:off x="2704171" y="4599877"/>
            <a:ext cx="511097" cy="45534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1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DF44-7131-8E53-22C8-C133C4F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09" y="749405"/>
            <a:ext cx="10050966" cy="163978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/>
              <a:buChar char="q"/>
            </a:pPr>
            <a:r>
              <a:rPr lang="ru-RU" sz="2400" i="1" u="sng" dirty="0">
                <a:solidFill>
                  <a:srgbClr val="7030A0"/>
                </a:solidFill>
                <a:latin typeface="Times New Roman"/>
                <a:cs typeface="Times New Roman"/>
              </a:rPr>
              <a:t>Материалы исследования</a:t>
            </a:r>
            <a:r>
              <a:rPr lang="ru-RU" sz="2400" dirty="0">
                <a:latin typeface="Times New Roman"/>
                <a:cs typeface="Times New Roman"/>
              </a:rPr>
              <a:t>.</a:t>
            </a:r>
            <a:endParaRPr lang="ru-RU" sz="2400" u="sng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1CF50-539D-B5B8-02F9-99496652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93" y="1156879"/>
            <a:ext cx="11797989" cy="23071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/>
                <a:cs typeface="Calibri"/>
              </a:rPr>
              <a:t>Первичными биотестами выступили </a:t>
            </a:r>
            <a:r>
              <a:rPr lang="ru-RU" sz="2000" i="1" dirty="0">
                <a:latin typeface="Times New Roman"/>
                <a:cs typeface="Calibri"/>
              </a:rPr>
              <a:t>природные люминесцентные бактерии</a:t>
            </a:r>
            <a:r>
              <a:rPr lang="ru-RU" sz="2000" dirty="0">
                <a:latin typeface="Times New Roman"/>
                <a:cs typeface="Calibri"/>
              </a:rPr>
              <a:t>, выделенные </a:t>
            </a:r>
            <a:r>
              <a:rPr lang="ru-RU" sz="2000" dirty="0">
                <a:latin typeface="Times New Roman"/>
                <a:cs typeface="Times New Roman"/>
              </a:rPr>
              <a:t>из акваторий Азовского и Чёрного морей.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/>
                <a:cs typeface="Times New Roman"/>
              </a:rPr>
              <a:t>Вторичными – </a:t>
            </a:r>
            <a:r>
              <a:rPr lang="ru-RU" sz="2000" i="1" dirty="0">
                <a:latin typeface="Times New Roman"/>
                <a:cs typeface="Times New Roman"/>
              </a:rPr>
              <a:t>генно-инженерные </a:t>
            </a:r>
            <a:r>
              <a:rPr lang="ru-RU" sz="2000" i="1" dirty="0" err="1">
                <a:latin typeface="Times New Roman"/>
                <a:cs typeface="Times New Roman"/>
              </a:rPr>
              <a:t>lux</a:t>
            </a:r>
            <a:r>
              <a:rPr lang="ru-RU" sz="2000" i="1" dirty="0">
                <a:latin typeface="Times New Roman"/>
                <a:cs typeface="Times New Roman"/>
              </a:rPr>
              <a:t>-биосенсоры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E</a:t>
            </a:r>
            <a:r>
              <a:rPr lang="ru-RU" sz="2000" i="1" dirty="0">
                <a:latin typeface="Times New Roman"/>
                <a:cs typeface="Times New Roman"/>
              </a:rPr>
              <a:t>. </a:t>
            </a:r>
            <a:r>
              <a:rPr lang="en-US" sz="2000" i="1" dirty="0">
                <a:latin typeface="Times New Roman"/>
                <a:cs typeface="Times New Roman"/>
              </a:rPr>
              <a:t>coli</a:t>
            </a:r>
            <a:r>
              <a:rPr lang="ru-RU" sz="2000" dirty="0">
                <a:latin typeface="Times New Roman"/>
                <a:cs typeface="Times New Roman"/>
              </a:rPr>
              <a:t> MG1655 (</a:t>
            </a:r>
            <a:r>
              <a:rPr lang="ru-RU" sz="2000" dirty="0" err="1">
                <a:latin typeface="Times New Roman"/>
                <a:cs typeface="Times New Roman"/>
              </a:rPr>
              <a:t>pRecA-lux</a:t>
            </a:r>
            <a:r>
              <a:rPr lang="ru-RU" sz="2000" dirty="0">
                <a:latin typeface="Times New Roman"/>
                <a:cs typeface="Times New Roman"/>
              </a:rPr>
              <a:t>) и </a:t>
            </a:r>
            <a:r>
              <a:rPr lang="ru-RU" sz="2000" i="1" dirty="0">
                <a:latin typeface="Times New Roman"/>
                <a:cs typeface="Times New Roman"/>
              </a:rPr>
              <a:t>E. </a:t>
            </a:r>
            <a:r>
              <a:rPr lang="ru-RU" sz="2000" i="1" dirty="0" err="1">
                <a:latin typeface="Times New Roman"/>
                <a:cs typeface="Times New Roman"/>
              </a:rPr>
              <a:t>coli</a:t>
            </a:r>
            <a:r>
              <a:rPr lang="ru-RU" sz="2000" i="1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MG1655 (</a:t>
            </a:r>
            <a:r>
              <a:rPr lang="ru-RU" sz="2000" dirty="0" err="1">
                <a:latin typeface="Times New Roman"/>
                <a:cs typeface="Times New Roman"/>
              </a:rPr>
              <a:t>pColD-lux</a:t>
            </a:r>
            <a:r>
              <a:rPr lang="ru-RU" sz="2000" dirty="0">
                <a:latin typeface="Times New Roman"/>
                <a:cs typeface="Times New Roman"/>
              </a:rPr>
              <a:t>), предоставленные д. б. н. И. В. Мануховым (Лаборатория молекулярной генетики, МФТИ). 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/>
                <a:ea typeface="+mn-lt"/>
                <a:cs typeface="+mn-lt"/>
              </a:rPr>
              <a:t>В исследовании было изучено 40 лекарственных веществ, относящиеся к разным фармакологическим группам (</a:t>
            </a:r>
            <a:r>
              <a:rPr lang="ru-RU" sz="2000" i="1" dirty="0">
                <a:latin typeface="Times New Roman"/>
                <a:ea typeface="+mn-lt"/>
                <a:cs typeface="+mn-lt"/>
              </a:rPr>
              <a:t>см. Таблица 1</a:t>
            </a:r>
            <a:r>
              <a:rPr lang="ru-RU" sz="2000" dirty="0">
                <a:latin typeface="Times New Roman"/>
                <a:ea typeface="+mn-lt"/>
                <a:cs typeface="+mn-lt"/>
              </a:rPr>
              <a:t>). </a:t>
            </a:r>
            <a:endParaRPr lang="ru-RU" sz="2000">
              <a:latin typeface="Times New Roman"/>
              <a:cs typeface="Times New Roman"/>
            </a:endParaRPr>
          </a:p>
          <a:p>
            <a:pPr marL="0" indent="457200" algn="just">
              <a:buNone/>
            </a:pPr>
            <a:r>
              <a:rPr lang="ru-RU" sz="1800" i="1" dirty="0">
                <a:latin typeface="Times New Roman"/>
                <a:ea typeface="Calibri"/>
                <a:cs typeface="Times New Roman"/>
              </a:rPr>
              <a:t>Таблица 1.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– Перечень исследуемых ЛВ.</a:t>
            </a:r>
            <a:endParaRPr lang="ru-RU" sz="1800">
              <a:latin typeface="Times New Roman"/>
              <a:cs typeface="Times New Roman"/>
            </a:endParaRPr>
          </a:p>
          <a:p>
            <a:pPr marL="0" indent="457200" algn="just">
              <a:buNone/>
            </a:pPr>
            <a:endParaRPr lang="ru-RU" sz="2000" dirty="0">
              <a:latin typeface="Times New Roman"/>
              <a:ea typeface="Calibri"/>
              <a:cs typeface="Calibri"/>
            </a:endParaRPr>
          </a:p>
          <a:p>
            <a:pPr marL="0" indent="457200" algn="just">
              <a:buNone/>
            </a:pPr>
            <a:endParaRPr lang="ru-RU" sz="2000" dirty="0">
              <a:latin typeface="Times New Roman"/>
              <a:cs typeface="Calibri"/>
            </a:endParaRPr>
          </a:p>
          <a:p>
            <a:pPr algn="just">
              <a:buNone/>
            </a:pPr>
            <a:endParaRPr lang="ru-RU" sz="2000" dirty="0">
              <a:latin typeface="Times New Roman"/>
              <a:cs typeface="Calibri"/>
            </a:endParaRPr>
          </a:p>
          <a:p>
            <a:pPr algn="just">
              <a:buNone/>
            </a:pPr>
            <a:endParaRPr lang="ru-RU" sz="2000" dirty="0">
              <a:latin typeface="Times New Roman"/>
              <a:cs typeface="Calibri"/>
            </a:endParaRPr>
          </a:p>
          <a:p>
            <a:pPr algn="just">
              <a:buNone/>
            </a:pPr>
            <a:endParaRPr lang="ru-RU" sz="2000" dirty="0">
              <a:latin typeface="Times New Roman"/>
              <a:cs typeface="Calibri"/>
            </a:endParaRPr>
          </a:p>
          <a:p>
            <a:pPr marL="0" indent="457200" algn="just">
              <a:buNone/>
            </a:pP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6D710FE-B008-95A5-3BA1-D852FC94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6" y="109229"/>
            <a:ext cx="942975" cy="9334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7D6E442-FE0F-55E6-E7A3-E2466343C862}"/>
              </a:ext>
            </a:extLst>
          </p:cNvPr>
          <p:cNvSpPr txBox="1">
            <a:spLocks/>
          </p:cNvSpPr>
          <p:nvPr/>
        </p:nvSpPr>
        <p:spPr>
          <a:xfrm>
            <a:off x="393454" y="454046"/>
            <a:ext cx="540328" cy="59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F10BC80-8DDA-20D0-547A-E16F00EC7BF0}"/>
              </a:ext>
            </a:extLst>
          </p:cNvPr>
          <p:cNvSpPr txBox="1">
            <a:spLocks/>
          </p:cNvSpPr>
          <p:nvPr/>
        </p:nvSpPr>
        <p:spPr>
          <a:xfrm>
            <a:off x="786162" y="168995"/>
            <a:ext cx="10050966" cy="58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latin typeface="Times New Roman"/>
                <a:cs typeface="Times New Roman"/>
              </a:rPr>
              <a:t>Материалы и методы исследования.</a:t>
            </a:r>
            <a:endParaRPr lang="ru-RU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5823C-A47F-B265-4EE3-277E24B184B9}"/>
              </a:ext>
            </a:extLst>
          </p:cNvPr>
          <p:cNvSpPr txBox="1"/>
          <p:nvPr/>
        </p:nvSpPr>
        <p:spPr>
          <a:xfrm>
            <a:off x="3553522" y="40367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5AB962C-7B2C-0F21-6F69-EA85E49D3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64652"/>
              </p:ext>
            </p:extLst>
          </p:nvPr>
        </p:nvGraphicFramePr>
        <p:xfrm>
          <a:off x="353122" y="3252439"/>
          <a:ext cx="11577168" cy="33754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7529">
                  <a:extLst>
                    <a:ext uri="{9D8B030D-6E8A-4147-A177-3AD203B41FA5}">
                      <a16:colId xmlns:a16="http://schemas.microsoft.com/office/drawing/2014/main" val="1151468996"/>
                    </a:ext>
                  </a:extLst>
                </a:gridCol>
                <a:gridCol w="3397990">
                  <a:extLst>
                    <a:ext uri="{9D8B030D-6E8A-4147-A177-3AD203B41FA5}">
                      <a16:colId xmlns:a16="http://schemas.microsoft.com/office/drawing/2014/main" val="860623117"/>
                    </a:ext>
                  </a:extLst>
                </a:gridCol>
                <a:gridCol w="3078850">
                  <a:extLst>
                    <a:ext uri="{9D8B030D-6E8A-4147-A177-3AD203B41FA5}">
                      <a16:colId xmlns:a16="http://schemas.microsoft.com/office/drawing/2014/main" val="1355883507"/>
                    </a:ext>
                  </a:extLst>
                </a:gridCol>
                <a:gridCol w="2389835">
                  <a:extLst>
                    <a:ext uri="{9D8B030D-6E8A-4147-A177-3AD203B41FA5}">
                      <a16:colId xmlns:a16="http://schemas.microsoft.com/office/drawing/2014/main" val="1719244767"/>
                    </a:ext>
                  </a:extLst>
                </a:gridCol>
                <a:gridCol w="2082964">
                  <a:extLst>
                    <a:ext uri="{9D8B030D-6E8A-4147-A177-3AD203B41FA5}">
                      <a16:colId xmlns:a16="http://schemas.microsoft.com/office/drawing/2014/main" val="3587694671"/>
                    </a:ext>
                  </a:extLst>
                </a:gridCol>
              </a:tblGrid>
              <a:tr h="1005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Название ЛВ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Фармакологическая группа ЛП, в состав которых входит ЛВ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Лекарственная форма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Концентрация ЛП на заводской упаковке, действующим веществом которого является исследуемое ЛВ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2482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Каптоприл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ингибиторы </a:t>
                      </a:r>
                      <a:r>
                        <a:rPr lang="ru-RU" sz="1400" b="1" u="sng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ангиотензинпревращающего фермента (АПФ)</a:t>
                      </a:r>
                      <a:endParaRPr lang="ru-RU" sz="1400" b="1" u="sng" dirty="0">
                        <a:solidFill>
                          <a:schemeClr val="tx1"/>
                        </a:solidFill>
                        <a:effectLst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таблетки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25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87115"/>
                  </a:ext>
                </a:extLst>
              </a:tr>
              <a:tr h="368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Лизиноприл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48113"/>
                  </a:ext>
                </a:extLst>
              </a:tr>
              <a:tr h="368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Периндоприл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724309"/>
                  </a:ext>
                </a:extLst>
              </a:tr>
              <a:tr h="368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Рамиприл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2,5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37663"/>
                  </a:ext>
                </a:extLst>
              </a:tr>
              <a:tr h="368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Эналаприл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8125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69B3895-9FCA-8BD1-B861-FEB468427F30}"/>
              </a:ext>
            </a:extLst>
          </p:cNvPr>
          <p:cNvSpPr txBox="1"/>
          <p:nvPr/>
        </p:nvSpPr>
        <p:spPr>
          <a:xfrm>
            <a:off x="4733693" y="37022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6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5F1173D-E26E-E5EA-4E87-62A5240AF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9905"/>
              </p:ext>
            </p:extLst>
          </p:nvPr>
        </p:nvGraphicFramePr>
        <p:xfrm>
          <a:off x="663039" y="328551"/>
          <a:ext cx="1114300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92">
                  <a:extLst>
                    <a:ext uri="{9D8B030D-6E8A-4147-A177-3AD203B41FA5}">
                      <a16:colId xmlns:a16="http://schemas.microsoft.com/office/drawing/2014/main" val="191857563"/>
                    </a:ext>
                  </a:extLst>
                </a:gridCol>
                <a:gridCol w="3268856">
                  <a:extLst>
                    <a:ext uri="{9D8B030D-6E8A-4147-A177-3AD203B41FA5}">
                      <a16:colId xmlns:a16="http://schemas.microsoft.com/office/drawing/2014/main" val="1504738337"/>
                    </a:ext>
                  </a:extLst>
                </a:gridCol>
                <a:gridCol w="2963388">
                  <a:extLst>
                    <a:ext uri="{9D8B030D-6E8A-4147-A177-3AD203B41FA5}">
                      <a16:colId xmlns:a16="http://schemas.microsoft.com/office/drawing/2014/main" val="3102427513"/>
                    </a:ext>
                  </a:extLst>
                </a:gridCol>
                <a:gridCol w="2300221">
                  <a:extLst>
                    <a:ext uri="{9D8B030D-6E8A-4147-A177-3AD203B41FA5}">
                      <a16:colId xmlns:a16="http://schemas.microsoft.com/office/drawing/2014/main" val="178201408"/>
                    </a:ext>
                  </a:extLst>
                </a:gridCol>
                <a:gridCol w="2004851">
                  <a:extLst>
                    <a:ext uri="{9D8B030D-6E8A-4147-A177-3AD203B41FA5}">
                      <a16:colId xmlns:a16="http://schemas.microsoft.com/office/drawing/2014/main" val="617365885"/>
                    </a:ext>
                  </a:extLst>
                </a:gridCol>
              </a:tblGrid>
              <a:tr h="7926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Название ЛВ 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Фармакологическая группа ЛП, в состав которых входит ЛВ​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Лекарственная форма​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Концентрация ЛП на заводской упаковке, действующим веществом которого является исследуемое ЛВ​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17333"/>
                  </a:ext>
                </a:extLst>
              </a:tr>
            </a:tbl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4E1F36A-D07D-08B8-8984-ED3341311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97138"/>
              </p:ext>
            </p:extLst>
          </p:nvPr>
        </p:nvGraphicFramePr>
        <p:xfrm>
          <a:off x="672935" y="1712025"/>
          <a:ext cx="11129182" cy="5198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5923">
                  <a:extLst>
                    <a:ext uri="{9D8B030D-6E8A-4147-A177-3AD203B41FA5}">
                      <a16:colId xmlns:a16="http://schemas.microsoft.com/office/drawing/2014/main" val="1437652947"/>
                    </a:ext>
                  </a:extLst>
                </a:gridCol>
                <a:gridCol w="3270351">
                  <a:extLst>
                    <a:ext uri="{9D8B030D-6E8A-4147-A177-3AD203B41FA5}">
                      <a16:colId xmlns:a16="http://schemas.microsoft.com/office/drawing/2014/main" val="1299312071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721889680"/>
                    </a:ext>
                  </a:extLst>
                </a:gridCol>
                <a:gridCol w="2305792">
                  <a:extLst>
                    <a:ext uri="{9D8B030D-6E8A-4147-A177-3AD203B41FA5}">
                      <a16:colId xmlns:a16="http://schemas.microsoft.com/office/drawing/2014/main" val="2606532801"/>
                    </a:ext>
                  </a:extLst>
                </a:gridCol>
                <a:gridCol w="1978389">
                  <a:extLst>
                    <a:ext uri="{9D8B030D-6E8A-4147-A177-3AD203B41FA5}">
                      <a16:colId xmlns:a16="http://schemas.microsoft.com/office/drawing/2014/main" val="1340889266"/>
                    </a:ext>
                  </a:extLst>
                </a:gridCol>
              </a:tblGrid>
              <a:tr h="519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Доксиламин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антагонист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</a:rPr>
                        <a:t>гистаминовых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Н1-рецепторов; снотворное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таблетки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750997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1F47BC0-2079-A22D-CB89-50A44C154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80025"/>
              </p:ext>
            </p:extLst>
          </p:nvPr>
        </p:nvGraphicFramePr>
        <p:xfrm>
          <a:off x="672352" y="2232211"/>
          <a:ext cx="11141316" cy="19722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5923">
                  <a:extLst>
                    <a:ext uri="{9D8B030D-6E8A-4147-A177-3AD203B41FA5}">
                      <a16:colId xmlns:a16="http://schemas.microsoft.com/office/drawing/2014/main" val="1215132426"/>
                    </a:ext>
                  </a:extLst>
                </a:gridCol>
                <a:gridCol w="3286604">
                  <a:extLst>
                    <a:ext uri="{9D8B030D-6E8A-4147-A177-3AD203B41FA5}">
                      <a16:colId xmlns:a16="http://schemas.microsoft.com/office/drawing/2014/main" val="2108956535"/>
                    </a:ext>
                  </a:extLst>
                </a:gridCol>
                <a:gridCol w="2954382">
                  <a:extLst>
                    <a:ext uri="{9D8B030D-6E8A-4147-A177-3AD203B41FA5}">
                      <a16:colId xmlns:a16="http://schemas.microsoft.com/office/drawing/2014/main" val="3119403671"/>
                    </a:ext>
                  </a:extLst>
                </a:gridCol>
                <a:gridCol w="2331726">
                  <a:extLst>
                    <a:ext uri="{9D8B030D-6E8A-4147-A177-3AD203B41FA5}">
                      <a16:colId xmlns:a16="http://schemas.microsoft.com/office/drawing/2014/main" val="136227998"/>
                    </a:ext>
                  </a:extLst>
                </a:gridCol>
                <a:gridCol w="1972681">
                  <a:extLst>
                    <a:ext uri="{9D8B030D-6E8A-4147-A177-3AD203B41FA5}">
                      <a16:colId xmlns:a16="http://schemas.microsoft.com/office/drawing/2014/main" val="3516467099"/>
                    </a:ext>
                  </a:extLst>
                </a:gridCol>
              </a:tblGrid>
              <a:tr h="328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Лоратадин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блокаторы Н1-гистаминовых рецепторов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таблетки</a:t>
                      </a:r>
                      <a:r>
                        <a:rPr lang="ru-RU" sz="1400" b="1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buNone/>
                      </a:pP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23828"/>
                  </a:ext>
                </a:extLst>
              </a:tr>
              <a:tr h="328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Ципрогептадин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7015"/>
                  </a:ext>
                </a:extLst>
              </a:tr>
              <a:tr h="328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Фексофенадин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041995"/>
                  </a:ext>
                </a:extLst>
              </a:tr>
              <a:tr h="3287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Хлорпирамин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299498"/>
                  </a:ext>
                </a:extLst>
              </a:tr>
              <a:tr h="328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Левоцетиризин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64909"/>
                  </a:ext>
                </a:extLst>
              </a:tr>
              <a:tr h="328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Прокаин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местные анестетики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0,5%-2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87799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E8F0850-4444-4DCE-3100-B90A5E132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51529"/>
              </p:ext>
            </p:extLst>
          </p:nvPr>
        </p:nvGraphicFramePr>
        <p:xfrm>
          <a:off x="663388" y="4204447"/>
          <a:ext cx="3883967" cy="14612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5461">
                  <a:extLst>
                    <a:ext uri="{9D8B030D-6E8A-4147-A177-3AD203B41FA5}">
                      <a16:colId xmlns:a16="http://schemas.microsoft.com/office/drawing/2014/main" val="455326846"/>
                    </a:ext>
                  </a:extLst>
                </a:gridCol>
                <a:gridCol w="3268506">
                  <a:extLst>
                    <a:ext uri="{9D8B030D-6E8A-4147-A177-3AD203B41FA5}">
                      <a16:colId xmlns:a16="http://schemas.microsoft.com/office/drawing/2014/main" val="1982894540"/>
                    </a:ext>
                  </a:extLst>
                </a:gridCol>
              </a:tblGrid>
              <a:tr h="4073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Кеторолак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223885"/>
                  </a:ext>
                </a:extLst>
              </a:tr>
              <a:tr h="3542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Дибазол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446705"/>
                  </a:ext>
                </a:extLst>
              </a:tr>
              <a:tr h="699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Папаверина гидрохлорид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852143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8D3BC6EF-9DDA-82AE-D435-885FAC0E7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06233"/>
              </p:ext>
            </p:extLst>
          </p:nvPr>
        </p:nvGraphicFramePr>
        <p:xfrm>
          <a:off x="4563035" y="4204447"/>
          <a:ext cx="7275307" cy="1466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70643">
                  <a:extLst>
                    <a:ext uri="{9D8B030D-6E8A-4147-A177-3AD203B41FA5}">
                      <a16:colId xmlns:a16="http://schemas.microsoft.com/office/drawing/2014/main" val="2780253713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val="2524965564"/>
                    </a:ext>
                  </a:extLst>
                </a:gridCol>
                <a:gridCol w="1988976">
                  <a:extLst>
                    <a:ext uri="{9D8B030D-6E8A-4147-A177-3AD203B41FA5}">
                      <a16:colId xmlns:a16="http://schemas.microsoft.com/office/drawing/2014/main" val="1006693243"/>
                    </a:ext>
                  </a:extLst>
                </a:gridCol>
              </a:tblGrid>
              <a:tr h="430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нестероидное противовоспалительное средство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 мг/мл-1мл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74218"/>
                  </a:ext>
                </a:extLst>
              </a:tr>
              <a:tr h="31883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</a:rPr>
                        <a:t>миотропные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спазмолитики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 мг/мл-1мл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745259"/>
                  </a:ext>
                </a:extLst>
              </a:tr>
              <a:tr h="717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 мг/мл-2мл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009349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87B56F82-9ACB-4B81-2D3A-138726378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64708"/>
              </p:ext>
            </p:extLst>
          </p:nvPr>
        </p:nvGraphicFramePr>
        <p:xfrm>
          <a:off x="650487" y="5668536"/>
          <a:ext cx="3900849" cy="9665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4198053904"/>
                    </a:ext>
                  </a:extLst>
                </a:gridCol>
                <a:gridCol w="3275619">
                  <a:extLst>
                    <a:ext uri="{9D8B030D-6E8A-4147-A177-3AD203B41FA5}">
                      <a16:colId xmlns:a16="http://schemas.microsoft.com/office/drawing/2014/main" val="2194759587"/>
                    </a:ext>
                  </a:extLst>
                </a:gridCol>
              </a:tblGrid>
              <a:tr h="322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Гемцитабин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979799"/>
                  </a:ext>
                </a:extLst>
              </a:tr>
              <a:tr h="322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Паклитаксел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26421"/>
                  </a:ext>
                </a:extLst>
              </a:tr>
              <a:tr h="322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Цетуксимаб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276929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57D2B392-4976-7CF4-FED0-6A6757414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76711"/>
              </p:ext>
            </p:extLst>
          </p:nvPr>
        </p:nvGraphicFramePr>
        <p:xfrm>
          <a:off x="4562103" y="5670467"/>
          <a:ext cx="7271496" cy="9795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64630">
                  <a:extLst>
                    <a:ext uri="{9D8B030D-6E8A-4147-A177-3AD203B41FA5}">
                      <a16:colId xmlns:a16="http://schemas.microsoft.com/office/drawing/2014/main" val="1812488285"/>
                    </a:ext>
                  </a:extLst>
                </a:gridCol>
                <a:gridCol w="2309864">
                  <a:extLst>
                    <a:ext uri="{9D8B030D-6E8A-4147-A177-3AD203B41FA5}">
                      <a16:colId xmlns:a16="http://schemas.microsoft.com/office/drawing/2014/main" val="1607911238"/>
                    </a:ext>
                  </a:extLst>
                </a:gridCol>
                <a:gridCol w="1997002">
                  <a:extLst>
                    <a:ext uri="{9D8B030D-6E8A-4147-A177-3AD203B41FA5}">
                      <a16:colId xmlns:a16="http://schemas.microsoft.com/office/drawing/2014/main" val="3156087293"/>
                    </a:ext>
                  </a:extLst>
                </a:gridCol>
              </a:tblGrid>
              <a:tr h="32652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противоопухолевые препараты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лиофилизаты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для приготовления р-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для инфузий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1000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815843"/>
                  </a:ext>
                </a:extLst>
              </a:tr>
              <a:tr h="367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120 мг-20 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91539"/>
                  </a:ext>
                </a:extLst>
              </a:tr>
              <a:tr h="285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5 мг-1мл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486828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2D7907B4-B98D-5B9C-4062-40E19E30A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91685"/>
              </p:ext>
            </p:extLst>
          </p:nvPr>
        </p:nvGraphicFramePr>
        <p:xfrm>
          <a:off x="9842442" y="5673854"/>
          <a:ext cx="1982629" cy="9501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2629">
                  <a:extLst>
                    <a:ext uri="{9D8B030D-6E8A-4147-A177-3AD203B41FA5}">
                      <a16:colId xmlns:a16="http://schemas.microsoft.com/office/drawing/2014/main" val="40443899"/>
                    </a:ext>
                  </a:extLst>
                </a:gridCol>
              </a:tblGrid>
              <a:tr h="310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62061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120 мг-20 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51310"/>
                  </a:ext>
                </a:extLst>
              </a:tr>
              <a:tr h="310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 мг-1мл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8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8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878521-4A58-70EF-87A9-708181779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10839"/>
              </p:ext>
            </p:extLst>
          </p:nvPr>
        </p:nvGraphicFramePr>
        <p:xfrm>
          <a:off x="654538" y="1719384"/>
          <a:ext cx="3869161" cy="3995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718829696"/>
                    </a:ext>
                  </a:extLst>
                </a:gridCol>
                <a:gridCol w="3400238">
                  <a:extLst>
                    <a:ext uri="{9D8B030D-6E8A-4147-A177-3AD203B41FA5}">
                      <a16:colId xmlns:a16="http://schemas.microsoft.com/office/drawing/2014/main" val="2578752050"/>
                    </a:ext>
                  </a:extLst>
                </a:gridCol>
              </a:tblGrid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Бевацизумаб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16925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Цитарабин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4267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Блеомицин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51187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Дакарбазин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58570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Циклофосфамид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52302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Цисплатин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71486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Доксорубицин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89551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Винбластин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4315"/>
                  </a:ext>
                </a:extLst>
              </a:tr>
              <a:tr h="467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Прогестрон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41662"/>
                  </a:ext>
                </a:extLst>
              </a:tr>
              <a:tr h="3462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Аммиак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89916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Кофеин бензоат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18356"/>
                  </a:ext>
                </a:extLst>
              </a:tr>
              <a:tr h="31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Прокаин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+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Сульфокамфорная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кислота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6182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310584B-CAEA-7A78-F342-BFCD41B1A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71129"/>
              </p:ext>
            </p:extLst>
          </p:nvPr>
        </p:nvGraphicFramePr>
        <p:xfrm>
          <a:off x="4523154" y="1709615"/>
          <a:ext cx="2952377" cy="3995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2377">
                  <a:extLst>
                    <a:ext uri="{9D8B030D-6E8A-4147-A177-3AD203B41FA5}">
                      <a16:colId xmlns:a16="http://schemas.microsoft.com/office/drawing/2014/main" val="4113413643"/>
                    </a:ext>
                  </a:extLst>
                </a:gridCol>
              </a:tblGrid>
              <a:tr h="2556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противоопухолевые препараты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03513"/>
                  </a:ext>
                </a:extLst>
              </a:tr>
              <a:tr h="4674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гормональный препарат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85354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стимуляторы дыхания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5833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679C845-24DA-5C19-94FF-9740D87A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44301"/>
              </p:ext>
            </p:extLst>
          </p:nvPr>
        </p:nvGraphicFramePr>
        <p:xfrm>
          <a:off x="663039" y="328551"/>
          <a:ext cx="1108438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53">
                  <a:extLst>
                    <a:ext uri="{9D8B030D-6E8A-4147-A177-3AD203B41FA5}">
                      <a16:colId xmlns:a16="http://schemas.microsoft.com/office/drawing/2014/main" val="191857563"/>
                    </a:ext>
                  </a:extLst>
                </a:gridCol>
                <a:gridCol w="3395013">
                  <a:extLst>
                    <a:ext uri="{9D8B030D-6E8A-4147-A177-3AD203B41FA5}">
                      <a16:colId xmlns:a16="http://schemas.microsoft.com/office/drawing/2014/main" val="1504738337"/>
                    </a:ext>
                  </a:extLst>
                </a:gridCol>
                <a:gridCol w="2947799">
                  <a:extLst>
                    <a:ext uri="{9D8B030D-6E8A-4147-A177-3AD203B41FA5}">
                      <a16:colId xmlns:a16="http://schemas.microsoft.com/office/drawing/2014/main" val="3102427513"/>
                    </a:ext>
                  </a:extLst>
                </a:gridCol>
                <a:gridCol w="2288119">
                  <a:extLst>
                    <a:ext uri="{9D8B030D-6E8A-4147-A177-3AD203B41FA5}">
                      <a16:colId xmlns:a16="http://schemas.microsoft.com/office/drawing/2014/main" val="178201408"/>
                    </a:ext>
                  </a:extLst>
                </a:gridCol>
                <a:gridCol w="1994303">
                  <a:extLst>
                    <a:ext uri="{9D8B030D-6E8A-4147-A177-3AD203B41FA5}">
                      <a16:colId xmlns:a16="http://schemas.microsoft.com/office/drawing/2014/main" val="617365885"/>
                    </a:ext>
                  </a:extLst>
                </a:gridCol>
              </a:tblGrid>
              <a:tr h="79262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Название ЛВ 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Фармакологическая группа ЛП, в состав которых входит ЛВ​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Лекарственная форма​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Концентрация ЛП на заводской упаковке, действующим веществом которого является исследуемое ЛВ​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1733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80AE1D8-02BA-3C42-4C1D-A804B97E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48490"/>
              </p:ext>
            </p:extLst>
          </p:nvPr>
        </p:nvGraphicFramePr>
        <p:xfrm>
          <a:off x="7476564" y="1721223"/>
          <a:ext cx="4270666" cy="39681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4901">
                  <a:extLst>
                    <a:ext uri="{9D8B030D-6E8A-4147-A177-3AD203B41FA5}">
                      <a16:colId xmlns:a16="http://schemas.microsoft.com/office/drawing/2014/main" val="2451128395"/>
                    </a:ext>
                  </a:extLst>
                </a:gridCol>
                <a:gridCol w="1975765">
                  <a:extLst>
                    <a:ext uri="{9D8B030D-6E8A-4147-A177-3AD203B41FA5}">
                      <a16:colId xmlns:a16="http://schemas.microsoft.com/office/drawing/2014/main" val="783864633"/>
                    </a:ext>
                  </a:extLst>
                </a:gridCol>
              </a:tblGrid>
              <a:tr h="310866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лиофилизаты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для приготовления р-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для инфузий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659596"/>
                  </a:ext>
                </a:extLst>
              </a:tr>
              <a:tr h="384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120 мг-20 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877159"/>
                  </a:ext>
                </a:extLst>
              </a:tr>
              <a:tr h="31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 мг-1мл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30055"/>
                  </a:ext>
                </a:extLst>
              </a:tr>
              <a:tr h="31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 мг-4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54183"/>
                  </a:ext>
                </a:extLst>
              </a:tr>
              <a:tr h="1216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мг/мл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299544"/>
                  </a:ext>
                </a:extLst>
              </a:tr>
              <a:tr h="420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2,5%-1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061278"/>
                  </a:ext>
                </a:extLst>
              </a:tr>
              <a:tr h="31086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10%- 1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13221"/>
                  </a:ext>
                </a:extLst>
              </a:tr>
              <a:tr h="31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20%-1мл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353680"/>
                  </a:ext>
                </a:extLst>
              </a:tr>
              <a:tr h="393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 мг/мл-2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90969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A6ACF3-6812-5CDA-B2DD-FD109112E003}"/>
              </a:ext>
            </a:extLst>
          </p:cNvPr>
          <p:cNvSpPr txBox="1"/>
          <p:nvPr/>
        </p:nvSpPr>
        <p:spPr>
          <a:xfrm>
            <a:off x="8309708" y="65903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637B916-A55B-D4FD-A572-98B7CCBAE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69157"/>
              </p:ext>
            </p:extLst>
          </p:nvPr>
        </p:nvGraphicFramePr>
        <p:xfrm>
          <a:off x="654423" y="5708549"/>
          <a:ext cx="3863870" cy="5948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4094">
                  <a:extLst>
                    <a:ext uri="{9D8B030D-6E8A-4147-A177-3AD203B41FA5}">
                      <a16:colId xmlns:a16="http://schemas.microsoft.com/office/drawing/2014/main" val="2768929074"/>
                    </a:ext>
                  </a:extLst>
                </a:gridCol>
                <a:gridCol w="3379776">
                  <a:extLst>
                    <a:ext uri="{9D8B030D-6E8A-4147-A177-3AD203B41FA5}">
                      <a16:colId xmlns:a16="http://schemas.microsoft.com/office/drawing/2014/main" val="651847052"/>
                    </a:ext>
                  </a:extLst>
                </a:gridCol>
              </a:tblGrid>
              <a:tr h="594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Винпоцетин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89527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B2036BE-05EF-CCE4-E9B6-8C1A6C295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98947"/>
              </p:ext>
            </p:extLst>
          </p:nvPr>
        </p:nvGraphicFramePr>
        <p:xfrm>
          <a:off x="4516243" y="5715000"/>
          <a:ext cx="7230994" cy="5947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67317">
                  <a:extLst>
                    <a:ext uri="{9D8B030D-6E8A-4147-A177-3AD203B41FA5}">
                      <a16:colId xmlns:a16="http://schemas.microsoft.com/office/drawing/2014/main" val="26102452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89208063"/>
                    </a:ext>
                  </a:extLst>
                </a:gridCol>
                <a:gridCol w="1977677">
                  <a:extLst>
                    <a:ext uri="{9D8B030D-6E8A-4147-A177-3AD203B41FA5}">
                      <a16:colId xmlns:a16="http://schemas.microsoft.com/office/drawing/2014/main" val="4277585233"/>
                    </a:ext>
                  </a:extLst>
                </a:gridCol>
              </a:tblGrid>
              <a:tr h="5947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средства, улучшающие мозговой кровоток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5мг/мл-5мл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7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91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CEACF4B-255B-4D59-AAD9-CBB512A8E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946800"/>
              </p:ext>
            </p:extLst>
          </p:nvPr>
        </p:nvGraphicFramePr>
        <p:xfrm>
          <a:off x="654423" y="1721223"/>
          <a:ext cx="3873081" cy="4143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771">
                  <a:extLst>
                    <a:ext uri="{9D8B030D-6E8A-4147-A177-3AD203B41FA5}">
                      <a16:colId xmlns:a16="http://schemas.microsoft.com/office/drawing/2014/main" val="190602570"/>
                    </a:ext>
                  </a:extLst>
                </a:gridCol>
                <a:gridCol w="3415310">
                  <a:extLst>
                    <a:ext uri="{9D8B030D-6E8A-4147-A177-3AD203B41FA5}">
                      <a16:colId xmlns:a16="http://schemas.microsoft.com/office/drawing/2014/main" val="3409390652"/>
                    </a:ext>
                  </a:extLst>
                </a:gridCol>
              </a:tblGrid>
              <a:tr h="31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Гидроксиметилхиноксалиндиоксид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980679"/>
                  </a:ext>
                </a:extLst>
              </a:tr>
              <a:tr h="31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Железа(</a:t>
                      </a:r>
                      <a:r>
                        <a:rPr lang="af-ZA" sz="1400" dirty="0">
                          <a:solidFill>
                            <a:srgbClr val="002060"/>
                          </a:solidFill>
                          <a:effectLst/>
                        </a:rPr>
                        <a:t>III)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гидроксид </a:t>
                      </a: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полимальтозат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947034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Имидазолилэтанамид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пентадиовой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кислоты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213734"/>
                  </a:ext>
                </a:extLst>
              </a:tr>
              <a:tr h="7787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35. 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Менадиона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натрия бисульфит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86692"/>
                  </a:ext>
                </a:extLst>
              </a:tr>
              <a:tr h="6902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36. 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solidFill>
                            <a:srgbClr val="002060"/>
                          </a:solidFill>
                          <a:effectLst/>
                        </a:rPr>
                        <a:t>Бензилпенициллин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591814"/>
                  </a:ext>
                </a:extLst>
              </a:tr>
              <a:tr h="31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Гентамицина сульфат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19119"/>
                  </a:ext>
                </a:extLst>
              </a:tr>
              <a:tr h="31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38. 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Стрептомицин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584266"/>
                  </a:ext>
                </a:extLst>
              </a:tr>
              <a:tr h="31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Тетрациклина гидрохлорид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01280"/>
                  </a:ext>
                </a:extLst>
              </a:tr>
              <a:tr h="654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40.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Цефтриаксон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25926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A3CCFE-8428-EC61-6E8E-10D168C2B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5723"/>
              </p:ext>
            </p:extLst>
          </p:nvPr>
        </p:nvGraphicFramePr>
        <p:xfrm>
          <a:off x="663039" y="328551"/>
          <a:ext cx="1108438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53">
                  <a:extLst>
                    <a:ext uri="{9D8B030D-6E8A-4147-A177-3AD203B41FA5}">
                      <a16:colId xmlns:a16="http://schemas.microsoft.com/office/drawing/2014/main" val="191857563"/>
                    </a:ext>
                  </a:extLst>
                </a:gridCol>
                <a:gridCol w="3395013">
                  <a:extLst>
                    <a:ext uri="{9D8B030D-6E8A-4147-A177-3AD203B41FA5}">
                      <a16:colId xmlns:a16="http://schemas.microsoft.com/office/drawing/2014/main" val="1504738337"/>
                    </a:ext>
                  </a:extLst>
                </a:gridCol>
                <a:gridCol w="2947799">
                  <a:extLst>
                    <a:ext uri="{9D8B030D-6E8A-4147-A177-3AD203B41FA5}">
                      <a16:colId xmlns:a16="http://schemas.microsoft.com/office/drawing/2014/main" val="3102427513"/>
                    </a:ext>
                  </a:extLst>
                </a:gridCol>
                <a:gridCol w="2288119">
                  <a:extLst>
                    <a:ext uri="{9D8B030D-6E8A-4147-A177-3AD203B41FA5}">
                      <a16:colId xmlns:a16="http://schemas.microsoft.com/office/drawing/2014/main" val="178201408"/>
                    </a:ext>
                  </a:extLst>
                </a:gridCol>
                <a:gridCol w="1994303">
                  <a:extLst>
                    <a:ext uri="{9D8B030D-6E8A-4147-A177-3AD203B41FA5}">
                      <a16:colId xmlns:a16="http://schemas.microsoft.com/office/drawing/2014/main" val="617365885"/>
                    </a:ext>
                  </a:extLst>
                </a:gridCol>
              </a:tblGrid>
              <a:tr h="79262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Название ЛВ 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Фармакологическая группа ЛП, в состав которых входит ЛВ​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Лекарственная форма​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Концентрация ЛП на заводской упаковке, действующим веществом которого является исследуемое ЛВ​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1733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29BBE29-F5B5-5365-26FC-2AF3F7350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51310"/>
              </p:ext>
            </p:extLst>
          </p:nvPr>
        </p:nvGraphicFramePr>
        <p:xfrm>
          <a:off x="4527176" y="1721223"/>
          <a:ext cx="7248524" cy="4117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5265">
                  <a:extLst>
                    <a:ext uri="{9D8B030D-6E8A-4147-A177-3AD203B41FA5}">
                      <a16:colId xmlns:a16="http://schemas.microsoft.com/office/drawing/2014/main" val="2766840889"/>
                    </a:ext>
                  </a:extLst>
                </a:gridCol>
                <a:gridCol w="2293907">
                  <a:extLst>
                    <a:ext uri="{9D8B030D-6E8A-4147-A177-3AD203B41FA5}">
                      <a16:colId xmlns:a16="http://schemas.microsoft.com/office/drawing/2014/main" val="1195585370"/>
                    </a:ext>
                  </a:extLst>
                </a:gridCol>
                <a:gridCol w="1999352">
                  <a:extLst>
                    <a:ext uri="{9D8B030D-6E8A-4147-A177-3AD203B41FA5}">
                      <a16:colId xmlns:a16="http://schemas.microsoft.com/office/drawing/2014/main" val="2100154701"/>
                    </a:ext>
                  </a:extLst>
                </a:gridCol>
              </a:tblGrid>
              <a:tr h="3162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противомикробное средство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мг/мл-10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996749"/>
                  </a:ext>
                </a:extLst>
              </a:tr>
              <a:tr h="3162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стимулятор гемопоэза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раствор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100мг-2мл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49801"/>
                  </a:ext>
                </a:extLst>
              </a:tr>
              <a:tr h="4123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противовирусный препарат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капсулы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90 мг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079116"/>
                  </a:ext>
                </a:extLst>
              </a:tr>
              <a:tr h="788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витамины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раствор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мг/мл-1 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639607"/>
                  </a:ext>
                </a:extLst>
              </a:tr>
              <a:tr h="73786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антибиотики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порошок для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приготовления раствора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для инъекций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933652"/>
                  </a:ext>
                </a:extLst>
              </a:tr>
              <a:tr h="316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раствор для инъекций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 мг/мл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377281"/>
                  </a:ext>
                </a:extLst>
              </a:tr>
              <a:tr h="1229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порошок для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приготовления раствора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для инъекций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72572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0D50EF9-C6F2-7505-A1B6-6EF0920CE361}"/>
              </a:ext>
            </a:extLst>
          </p:cNvPr>
          <p:cNvSpPr txBox="1">
            <a:spLocks/>
          </p:cNvSpPr>
          <p:nvPr/>
        </p:nvSpPr>
        <p:spPr>
          <a:xfrm>
            <a:off x="537359" y="5990769"/>
            <a:ext cx="11534898" cy="49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/>
              <a:buChar char="Ø"/>
            </a:pPr>
            <a:r>
              <a:rPr lang="ru-RU" sz="2000" dirty="0">
                <a:latin typeface="Times New Roman"/>
                <a:ea typeface="Calibri Light" panose="020F0302020204030204"/>
                <a:cs typeface="Times New Roman"/>
              </a:rPr>
              <a:t>Все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 Light" panose="020F0302020204030204"/>
                <a:cs typeface="Times New Roman"/>
              </a:rPr>
              <a:t>ЛВ</a:t>
            </a:r>
            <a:r>
              <a:rPr lang="ru-RU" sz="2000" dirty="0">
                <a:latin typeface="Times New Roman"/>
                <a:ea typeface="Calibri Light" panose="020F0302020204030204"/>
                <a:cs typeface="Times New Roman"/>
              </a:rPr>
              <a:t> исследовались в малых концентрациях – </a:t>
            </a:r>
            <a:r>
              <a:rPr lang="ru-RU" sz="2000" i="1" dirty="0">
                <a:latin typeface="Times New Roman"/>
                <a:ea typeface="Calibri Light" panose="020F0302020204030204"/>
                <a:cs typeface="Times New Roman"/>
              </a:rPr>
              <a:t>1 мг/мл</a:t>
            </a:r>
            <a:r>
              <a:rPr lang="ru-RU" sz="2000" dirty="0">
                <a:latin typeface="Times New Roman"/>
                <a:ea typeface="Calibri Light" panose="020F0302020204030204"/>
                <a:cs typeface="Times New Roman"/>
              </a:rPr>
              <a:t> (за исключением антибиотиков – </a:t>
            </a:r>
            <a:r>
              <a:rPr lang="ru-RU" sz="2000" i="1" dirty="0">
                <a:latin typeface="Times New Roman"/>
                <a:ea typeface="Calibri Light" panose="020F0302020204030204"/>
                <a:cs typeface="Times New Roman"/>
              </a:rPr>
              <a:t>10 мг/мл</a:t>
            </a:r>
            <a:r>
              <a:rPr lang="ru-RU" sz="2000" dirty="0">
                <a:latin typeface="Times New Roman"/>
                <a:ea typeface="Calibri Light" panose="020F0302020204030204"/>
                <a:cs typeface="Times New Roman"/>
              </a:rPr>
              <a:t>)</a:t>
            </a:r>
            <a:endParaRPr lang="ru-RU" sz="2000" i="1" u="sng" dirty="0">
              <a:solidFill>
                <a:srgbClr val="7030A0"/>
              </a:solidFill>
              <a:latin typeface="Times New Roman"/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060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87AA3-F711-C525-E66F-FE4321B4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894" y="732678"/>
            <a:ext cx="6060142" cy="49184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b="1" dirty="0">
                <a:solidFill>
                  <a:srgbClr val="940470"/>
                </a:solidFill>
                <a:latin typeface="Calibri Light"/>
                <a:ea typeface="Calibri Light" panose="020F0302020204030204"/>
                <a:cs typeface="Times New Roman"/>
              </a:rPr>
              <a:t>Идентификация природных люминесцентных штаммов.</a:t>
            </a:r>
            <a:endParaRPr lang="ru-RU" sz="1800" dirty="0">
              <a:solidFill>
                <a:srgbClr val="940470"/>
              </a:solidFill>
              <a:latin typeface="Calibri Light"/>
              <a:ea typeface="Calibri Light" panose="020F0302020204030204"/>
              <a:cs typeface="Times New Roman"/>
            </a:endParaRPr>
          </a:p>
        </p:txBody>
      </p:sp>
      <p:pic>
        <p:nvPicPr>
          <p:cNvPr id="19" name="Рисунок 19" descr="Изображение выглядит как текст, устройство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A9D02677-CFC3-3F88-AA3E-9C643B33A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4678" y="1395319"/>
            <a:ext cx="1251794" cy="1509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7D0B232-9ECC-F82C-3E68-AA9BE631FEF2}"/>
              </a:ext>
            </a:extLst>
          </p:cNvPr>
          <p:cNvSpPr txBox="1">
            <a:spLocks/>
          </p:cNvSpPr>
          <p:nvPr/>
        </p:nvSpPr>
        <p:spPr>
          <a:xfrm>
            <a:off x="685800" y="320302"/>
            <a:ext cx="10515600" cy="49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/>
              <a:buChar char="q"/>
            </a:pPr>
            <a:r>
              <a:rPr lang="ru-RU" sz="2100" b="1" i="1" u="sng" dirty="0">
                <a:solidFill>
                  <a:srgbClr val="7030A0"/>
                </a:solidFill>
                <a:latin typeface="Times New Roman"/>
                <a:ea typeface="Calibri Light" panose="020F0302020204030204"/>
                <a:cs typeface="Times New Roman"/>
              </a:rPr>
              <a:t>Методы исследования.</a:t>
            </a:r>
            <a:endParaRPr lang="ru-RU" sz="2100" i="1" u="sng" dirty="0">
              <a:solidFill>
                <a:srgbClr val="7030A0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FB2CEAA-3737-5E5B-0E02-1866C2353D3A}"/>
              </a:ext>
            </a:extLst>
          </p:cNvPr>
          <p:cNvSpPr/>
          <p:nvPr/>
        </p:nvSpPr>
        <p:spPr>
          <a:xfrm>
            <a:off x="277906" y="1344705"/>
            <a:ext cx="7135906" cy="18377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4F0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Двойные круглые скобки 6">
            <a:extLst>
              <a:ext uri="{FF2B5EF4-FFF2-40B4-BE49-F238E27FC236}">
                <a16:creationId xmlns:a16="http://schemas.microsoft.com/office/drawing/2014/main" id="{22EB091F-7F57-DF39-C534-552A7653ED67}"/>
              </a:ext>
            </a:extLst>
          </p:cNvPr>
          <p:cNvSpPr/>
          <p:nvPr/>
        </p:nvSpPr>
        <p:spPr>
          <a:xfrm>
            <a:off x="466166" y="1783974"/>
            <a:ext cx="2698375" cy="1317811"/>
          </a:xfrm>
          <a:prstGeom prst="bracketPair">
            <a:avLst/>
          </a:prstGeom>
          <a:ln w="28575">
            <a:solidFill>
              <a:srgbClr val="4D0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6D34C-7C64-E309-3BE6-A8BE9E2D5FA8}"/>
              </a:ext>
            </a:extLst>
          </p:cNvPr>
          <p:cNvSpPr txBox="1">
            <a:spLocks/>
          </p:cNvSpPr>
          <p:nvPr/>
        </p:nvSpPr>
        <p:spPr>
          <a:xfrm>
            <a:off x="470648" y="2149102"/>
            <a:ext cx="2770095" cy="49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Times New Roman"/>
                <a:ea typeface="Calibri Light" panose="020F0302020204030204"/>
                <a:cs typeface="Times New Roman"/>
              </a:rPr>
              <a:t>биоматериалы обитателей </a:t>
            </a:r>
            <a:endParaRPr lang="ru-RU" sz="1600" b="1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ru-RU" sz="1600" b="1" dirty="0">
                <a:latin typeface="Times New Roman"/>
                <a:ea typeface="Calibri Light" panose="020F0302020204030204"/>
                <a:cs typeface="Times New Roman"/>
              </a:rPr>
              <a:t>Азовского и Чёрного морей</a:t>
            </a:r>
            <a:endParaRPr lang="ru-RU" sz="1600" b="1">
              <a:ea typeface="Calibri Light"/>
              <a:cs typeface="Calibri Light"/>
            </a:endParaRP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8A7FF862-8F1F-CE4C-CCF2-4C70079191E5}"/>
              </a:ext>
            </a:extLst>
          </p:cNvPr>
          <p:cNvSpPr/>
          <p:nvPr/>
        </p:nvSpPr>
        <p:spPr>
          <a:xfrm rot="1320000">
            <a:off x="3022290" y="1460089"/>
            <a:ext cx="1506067" cy="582705"/>
          </a:xfrm>
          <a:prstGeom prst="curvedDownArrow">
            <a:avLst/>
          </a:prstGeom>
          <a:solidFill>
            <a:srgbClr val="FCEDFA"/>
          </a:solidFill>
          <a:ln>
            <a:solidFill>
              <a:srgbClr val="3C12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4D8C16D-064D-AED8-D99E-5881B6555686}"/>
              </a:ext>
            </a:extLst>
          </p:cNvPr>
          <p:cNvSpPr/>
          <p:nvPr/>
        </p:nvSpPr>
        <p:spPr>
          <a:xfrm>
            <a:off x="4294094" y="1488142"/>
            <a:ext cx="1129552" cy="52891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0,5 см</a:t>
            </a:r>
            <a:r>
              <a:rPr lang="ru-RU" sz="1600" b="1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ru-RU" sz="16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05F3B8E8-5AF2-FCE1-5C38-8EB210B7CB78}"/>
              </a:ext>
            </a:extLst>
          </p:cNvPr>
          <p:cNvSpPr/>
          <p:nvPr/>
        </p:nvSpPr>
        <p:spPr>
          <a:xfrm>
            <a:off x="3550023" y="2528045"/>
            <a:ext cx="2277035" cy="573741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id="{0CF744DE-46AB-77D5-2FDA-0B1456A4E391}"/>
              </a:ext>
            </a:extLst>
          </p:cNvPr>
          <p:cNvSpPr/>
          <p:nvPr/>
        </p:nvSpPr>
        <p:spPr>
          <a:xfrm>
            <a:off x="3576918" y="2796986"/>
            <a:ext cx="2223246" cy="242049"/>
          </a:xfrm>
          <a:prstGeom prst="flowChartMagneticDisk">
            <a:avLst/>
          </a:prstGeom>
          <a:solidFill>
            <a:srgbClr val="EBDCB2"/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CF8FFEA-8D09-F03D-5980-4EC081AE3B65}"/>
              </a:ext>
            </a:extLst>
          </p:cNvPr>
          <p:cNvSpPr/>
          <p:nvPr/>
        </p:nvSpPr>
        <p:spPr>
          <a:xfrm>
            <a:off x="5853951" y="2169459"/>
            <a:ext cx="1523999" cy="52891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3% </a:t>
            </a:r>
            <a:r>
              <a:rPr lang="ru-RU" sz="16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NaCl</a:t>
            </a:r>
            <a:endParaRPr lang="ru-RU" sz="16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Стрелка: вправо с вырезом 17">
            <a:extLst>
              <a:ext uri="{FF2B5EF4-FFF2-40B4-BE49-F238E27FC236}">
                <a16:creationId xmlns:a16="http://schemas.microsoft.com/office/drawing/2014/main" id="{656CF69C-8D96-DA22-E977-79093186B76A}"/>
              </a:ext>
            </a:extLst>
          </p:cNvPr>
          <p:cNvSpPr/>
          <p:nvPr/>
        </p:nvSpPr>
        <p:spPr>
          <a:xfrm rot="8340000">
            <a:off x="5853952" y="2734234"/>
            <a:ext cx="313764" cy="116541"/>
          </a:xfrm>
          <a:prstGeom prst="notchedRightArrow">
            <a:avLst/>
          </a:prstGeom>
          <a:solidFill>
            <a:srgbClr val="FCEDFA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C60883B9-710D-07A8-6CE9-D6248EDEEFF3}"/>
              </a:ext>
            </a:extLst>
          </p:cNvPr>
          <p:cNvSpPr/>
          <p:nvPr/>
        </p:nvSpPr>
        <p:spPr>
          <a:xfrm>
            <a:off x="7413812" y="2151528"/>
            <a:ext cx="878541" cy="295835"/>
          </a:xfrm>
          <a:prstGeom prst="stripedRightArrow">
            <a:avLst/>
          </a:prstGeom>
          <a:solidFill>
            <a:srgbClr val="FCEDFA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500164-2AF0-9E2B-0FFC-E50C841E57F7}"/>
              </a:ext>
            </a:extLst>
          </p:cNvPr>
          <p:cNvSpPr txBox="1">
            <a:spLocks/>
          </p:cNvSpPr>
          <p:nvPr/>
        </p:nvSpPr>
        <p:spPr>
          <a:xfrm>
            <a:off x="7481049" y="2857314"/>
            <a:ext cx="2770095" cy="49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>
                <a:latin typeface="Times New Roman"/>
                <a:ea typeface="Calibri Light" panose="020F0302020204030204"/>
                <a:cs typeface="Times New Roman"/>
              </a:rPr>
              <a:t>при Т 25</a:t>
            </a:r>
            <a:r>
              <a:rPr lang="ru-RU" sz="1400" b="1" i="1" dirty="0">
                <a:solidFill>
                  <a:srgbClr val="333333"/>
                </a:solidFill>
                <a:latin typeface="Times New Roman"/>
                <a:ea typeface="Calibri Light" panose="020F0302020204030204"/>
                <a:cs typeface="Times New Roman"/>
              </a:rPr>
              <a:t>°</a:t>
            </a:r>
            <a:r>
              <a:rPr lang="ru-RU" sz="1400" b="1" i="1" dirty="0">
                <a:latin typeface="Times New Roman"/>
                <a:ea typeface="Calibri Light" panose="020F0302020204030204"/>
                <a:cs typeface="Times New Roman"/>
              </a:rPr>
              <a:t>c в течение суток</a:t>
            </a:r>
            <a:endParaRPr lang="ru-RU" b="1" i="1" dirty="0"/>
          </a:p>
        </p:txBody>
      </p:sp>
      <p:pic>
        <p:nvPicPr>
          <p:cNvPr id="22" name="Рисунок 22" descr="Изображение выглядит как зеркало, микроскоп, отражение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FA9D83A-44A2-B64D-83D2-0C0B88F4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">
            <a:off x="10502300" y="1567171"/>
            <a:ext cx="1470213" cy="1507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Стрелка: штриховая вправо 22">
            <a:extLst>
              <a:ext uri="{FF2B5EF4-FFF2-40B4-BE49-F238E27FC236}">
                <a16:creationId xmlns:a16="http://schemas.microsoft.com/office/drawing/2014/main" id="{45478D67-200E-9BCA-9FF3-D6D6ED5DBF61}"/>
              </a:ext>
            </a:extLst>
          </p:cNvPr>
          <p:cNvSpPr/>
          <p:nvPr/>
        </p:nvSpPr>
        <p:spPr>
          <a:xfrm>
            <a:off x="9484659" y="2169457"/>
            <a:ext cx="878541" cy="295835"/>
          </a:xfrm>
          <a:prstGeom prst="stripedRightArrow">
            <a:avLst/>
          </a:prstGeom>
          <a:solidFill>
            <a:srgbClr val="FCEDFA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5753AF7-6A99-DC25-9372-ABD121A0FD01}"/>
              </a:ext>
            </a:extLst>
          </p:cNvPr>
          <p:cNvSpPr txBox="1">
            <a:spLocks/>
          </p:cNvSpPr>
          <p:nvPr/>
        </p:nvSpPr>
        <p:spPr>
          <a:xfrm>
            <a:off x="9919448" y="3502772"/>
            <a:ext cx="2142566" cy="196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>
                <a:latin typeface="Times New Roman"/>
                <a:ea typeface="Calibri Light" panose="020F0302020204030204"/>
                <a:cs typeface="Times New Roman"/>
              </a:rPr>
              <a:t>чистая культура природных люминесцентных бактерий</a:t>
            </a:r>
          </a:p>
        </p:txBody>
      </p:sp>
      <p:sp>
        <p:nvSpPr>
          <p:cNvPr id="25" name="Стрелка: изогнутая влево 24">
            <a:extLst>
              <a:ext uri="{FF2B5EF4-FFF2-40B4-BE49-F238E27FC236}">
                <a16:creationId xmlns:a16="http://schemas.microsoft.com/office/drawing/2014/main" id="{FBD0BD4F-3460-CAC9-F08A-D059B6E6F399}"/>
              </a:ext>
            </a:extLst>
          </p:cNvPr>
          <p:cNvSpPr/>
          <p:nvPr/>
        </p:nvSpPr>
        <p:spPr>
          <a:xfrm rot="840000">
            <a:off x="11270722" y="3904464"/>
            <a:ext cx="663387" cy="1353670"/>
          </a:xfrm>
          <a:prstGeom prst="curvedLeftArrow">
            <a:avLst/>
          </a:prstGeom>
          <a:solidFill>
            <a:srgbClr val="FCEDFA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: загнутый угол 26">
            <a:extLst>
              <a:ext uri="{FF2B5EF4-FFF2-40B4-BE49-F238E27FC236}">
                <a16:creationId xmlns:a16="http://schemas.microsoft.com/office/drawing/2014/main" id="{6BA44E68-5DC1-6E9A-8394-BAFECCD6D898}"/>
              </a:ext>
            </a:extLst>
          </p:cNvPr>
          <p:cNvSpPr/>
          <p:nvPr/>
        </p:nvSpPr>
        <p:spPr>
          <a:xfrm>
            <a:off x="238676" y="3431816"/>
            <a:ext cx="9939852" cy="3201009"/>
          </a:xfrm>
          <a:prstGeom prst="foldedCorner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/>
              <a:buChar char="§"/>
            </a:pPr>
            <a:r>
              <a:rPr lang="ru-RU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Морфологические свойства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→ размер, цвет, форма, консистенция и характер поверхности колоний бактерий.</a:t>
            </a:r>
          </a:p>
          <a:p>
            <a:pPr marL="285750" indent="-285750">
              <a:buFont typeface="Wingdings"/>
              <a:buChar char="§"/>
            </a:pPr>
            <a:r>
              <a:rPr lang="ru-RU" sz="1400" i="1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Окраска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 выделенных люминесцентных бактерий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по методу </a:t>
            </a:r>
            <a:r>
              <a:rPr lang="ru-RU" sz="1400" i="1" dirty="0" err="1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Грама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.</a:t>
            </a:r>
          </a:p>
          <a:p>
            <a:pPr marL="285750" indent="-285750">
              <a:buFont typeface="Wingdings"/>
              <a:buChar char="§"/>
            </a:pPr>
            <a:r>
              <a:rPr lang="ru-RU" sz="1400" i="1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Физиологические характеристики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 → оптимальная температура для роста бактерий (+4, +25 и +37 </a:t>
            </a:r>
            <a:r>
              <a:rPr lang="ru-RU" sz="1400" baseline="300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0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С).</a:t>
            </a:r>
          </a:p>
          <a:p>
            <a:pPr marL="285750" indent="-285750">
              <a:buFont typeface="Wingdings"/>
              <a:buChar char="§"/>
            </a:pPr>
            <a:r>
              <a:rPr lang="ru-RU" sz="1400" i="1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Биохимические характеристики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 → оценка бактериальной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цитохромоксидазы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каталазной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 активности и способности бактерий ферментировать различные субстраты (глицерин, маннит, сахароза, глюкоза, 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D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(+)-мальтоза, 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D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(+)-манноза, 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D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(+)-лактоза с использованием рядов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Гисса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).</a:t>
            </a:r>
          </a:p>
          <a:p>
            <a:pPr marL="285750" indent="-285750">
              <a:buFont typeface="Wingdings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Изучали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тип кинетики </a:t>
            </a:r>
            <a:r>
              <a:rPr lang="ru-RU" sz="1400" i="1" dirty="0" err="1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люциферазной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 реакции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 panose="020F0502020204030204"/>
                <a:cs typeface="Times New Roman"/>
              </a:rPr>
              <a:t>.</a:t>
            </a:r>
          </a:p>
          <a:p>
            <a:pPr marL="285750" indent="-285750">
              <a:buFont typeface="Wingdings"/>
              <a:buChar char="§"/>
            </a:pPr>
            <a:endParaRPr lang="ru-RU" sz="1400" dirty="0">
              <a:solidFill>
                <a:schemeClr val="tx1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   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    изучение кинетики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люциферазной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реакции</a:t>
            </a:r>
            <a:endParaRPr lang="ru-RU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(оценивали по константе скорости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полузатухания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люциферазной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реакции (К</a:t>
            </a:r>
            <a:r>
              <a:rPr lang="ru-RU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LR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см. Формула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lang="ru-RU" sz="14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Стрелка: вправо с вырезом 2">
            <a:extLst>
              <a:ext uri="{FF2B5EF4-FFF2-40B4-BE49-F238E27FC236}">
                <a16:creationId xmlns:a16="http://schemas.microsoft.com/office/drawing/2014/main" id="{8A0ECDD1-2DFC-4B10-BD22-CDC3C025F964}"/>
              </a:ext>
            </a:extLst>
          </p:cNvPr>
          <p:cNvSpPr/>
          <p:nvPr/>
        </p:nvSpPr>
        <p:spPr>
          <a:xfrm rot="5520000">
            <a:off x="1663708" y="5127693"/>
            <a:ext cx="313764" cy="116541"/>
          </a:xfrm>
          <a:prstGeom prst="notchedRightArrow">
            <a:avLst/>
          </a:prstGeom>
          <a:solidFill>
            <a:srgbClr val="FCEDFA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C43FAFB8-E9D3-A658-4422-588982FE1757}"/>
              </a:ext>
            </a:extLst>
          </p:cNvPr>
          <p:cNvSpPr/>
          <p:nvPr/>
        </p:nvSpPr>
        <p:spPr>
          <a:xfrm>
            <a:off x="6695121" y="5424111"/>
            <a:ext cx="2832846" cy="591671"/>
          </a:xfrm>
          <a:prstGeom prst="snip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3C1270"/>
                </a:solidFill>
                <a:latin typeface="Times New Roman"/>
                <a:cs typeface="Times New Roman"/>
              </a:rPr>
              <a:t>K = (ln(I</a:t>
            </a:r>
            <a:r>
              <a:rPr lang="en-US" sz="1400" b="1" baseline="-25000" dirty="0">
                <a:solidFill>
                  <a:srgbClr val="3C1270"/>
                </a:solidFill>
                <a:latin typeface="Times New Roman"/>
                <a:cs typeface="Times New Roman"/>
              </a:rPr>
              <a:t>max</a:t>
            </a:r>
            <a:r>
              <a:rPr lang="en-US" sz="1400" b="1" dirty="0">
                <a:solidFill>
                  <a:srgbClr val="3C1270"/>
                </a:solidFill>
                <a:latin typeface="Times New Roman"/>
                <a:cs typeface="Times New Roman"/>
              </a:rPr>
              <a:t>)-ln(I</a:t>
            </a:r>
            <a:r>
              <a:rPr lang="en-US" sz="1400" b="1" baseline="-25000" dirty="0">
                <a:solidFill>
                  <a:srgbClr val="3C1270"/>
                </a:solidFill>
                <a:latin typeface="Times New Roman"/>
                <a:cs typeface="Times New Roman"/>
              </a:rPr>
              <a:t>1/2</a:t>
            </a:r>
            <a:r>
              <a:rPr lang="en-US" sz="1400" b="1" dirty="0">
                <a:solidFill>
                  <a:srgbClr val="3C1270"/>
                </a:solidFill>
                <a:latin typeface="Times New Roman"/>
                <a:cs typeface="Times New Roman"/>
              </a:rPr>
              <a:t>))/(T</a:t>
            </a:r>
            <a:r>
              <a:rPr lang="en-US" sz="1400" b="1" baseline="-25000" dirty="0">
                <a:solidFill>
                  <a:srgbClr val="3C1270"/>
                </a:solidFill>
                <a:latin typeface="Times New Roman"/>
                <a:cs typeface="Times New Roman"/>
              </a:rPr>
              <a:t>max</a:t>
            </a:r>
            <a:r>
              <a:rPr lang="en-US" sz="1400" b="1" dirty="0">
                <a:solidFill>
                  <a:srgbClr val="3C1270"/>
                </a:solidFill>
                <a:latin typeface="Times New Roman"/>
                <a:cs typeface="Times New Roman"/>
              </a:rPr>
              <a:t>-T</a:t>
            </a:r>
            <a:r>
              <a:rPr lang="en-US" sz="1400" b="1" baseline="-25000" dirty="0">
                <a:solidFill>
                  <a:srgbClr val="3C1270"/>
                </a:solidFill>
                <a:latin typeface="Times New Roman"/>
                <a:cs typeface="Times New Roman"/>
              </a:rPr>
              <a:t>1/2</a:t>
            </a:r>
            <a:r>
              <a:rPr lang="en-US" sz="1400" b="1" dirty="0">
                <a:solidFill>
                  <a:srgbClr val="3C1270"/>
                </a:solidFill>
                <a:latin typeface="Times New Roman"/>
                <a:cs typeface="Times New Roman"/>
              </a:rPr>
              <a:t>) </a:t>
            </a:r>
            <a:endParaRPr lang="ru-RU" b="1" dirty="0">
              <a:solidFill>
                <a:srgbClr val="3C1270"/>
              </a:solidFill>
              <a:cs typeface="Calibri"/>
            </a:endParaRP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6A536A3B-E107-42EE-276E-255187AB40C5}"/>
              </a:ext>
            </a:extLst>
          </p:cNvPr>
          <p:cNvSpPr/>
          <p:nvPr/>
        </p:nvSpPr>
        <p:spPr>
          <a:xfrm>
            <a:off x="6453655" y="5666157"/>
            <a:ext cx="313764" cy="116541"/>
          </a:xfrm>
          <a:prstGeom prst="notchedRightArrow">
            <a:avLst/>
          </a:prstGeom>
          <a:solidFill>
            <a:srgbClr val="FCEDFA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8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8">
            <a:extLst>
              <a:ext uri="{FF2B5EF4-FFF2-40B4-BE49-F238E27FC236}">
                <a16:creationId xmlns:a16="http://schemas.microsoft.com/office/drawing/2014/main" id="{58852F54-E411-6A89-E832-5CB27450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282" y="2423988"/>
            <a:ext cx="1863436" cy="252462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9DC25ED-C510-3BFF-6A9E-2725D303BA05}"/>
              </a:ext>
            </a:extLst>
          </p:cNvPr>
          <p:cNvSpPr/>
          <p:nvPr/>
        </p:nvSpPr>
        <p:spPr>
          <a:xfrm>
            <a:off x="2248829" y="5064511"/>
            <a:ext cx="7908073" cy="492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ea typeface="+mn-lt"/>
                <a:cs typeface="+mn-lt"/>
              </a:rPr>
              <a:t>Токсикологический эксперимент</a:t>
            </a:r>
            <a:endParaRPr lang="ru-RU" i="1" dirty="0">
              <a:solidFill>
                <a:schemeClr val="tx1"/>
              </a:solidFill>
              <a:cs typeface="Calibri"/>
            </a:endParaRPr>
          </a:p>
          <a:p>
            <a:pPr algn="ctr"/>
            <a:endParaRPr lang="ru-RU" b="1" i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3EB9D4E-6111-C9FB-BFAE-F9E7FA2A0FA9}"/>
              </a:ext>
            </a:extLst>
          </p:cNvPr>
          <p:cNvCxnSpPr/>
          <p:nvPr/>
        </p:nvCxnSpPr>
        <p:spPr>
          <a:xfrm>
            <a:off x="5861824" y="2330605"/>
            <a:ext cx="31596" cy="2903034"/>
          </a:xfrm>
          <a:prstGeom prst="straightConnector1">
            <a:avLst/>
          </a:prstGeom>
          <a:ln w="28575">
            <a:solidFill>
              <a:srgbClr val="940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390A1-70EB-19A9-FFF0-02C88F3C5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238872"/>
            <a:ext cx="11134164" cy="729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940470"/>
                </a:solidFill>
                <a:latin typeface="Times New Roman"/>
                <a:ea typeface="+mn-lt"/>
                <a:cs typeface="Times New Roman"/>
              </a:rPr>
              <a:t>2. </a:t>
            </a:r>
            <a:r>
              <a:rPr lang="ru-RU" sz="1800" b="1" dirty="0">
                <a:solidFill>
                  <a:srgbClr val="940470"/>
                </a:solidFill>
                <a:latin typeface="Times New Roman"/>
                <a:ea typeface="+mn-lt"/>
                <a:cs typeface="Times New Roman"/>
              </a:rPr>
              <a:t>Оценка</a:t>
            </a:r>
            <a:r>
              <a:rPr lang="ru-RU" sz="1800" b="1" dirty="0">
                <a:solidFill>
                  <a:srgbClr val="940470"/>
                </a:solidFill>
                <a:latin typeface="Times New Roman"/>
                <a:cs typeface="Times New Roman"/>
              </a:rPr>
              <a:t> применимости </a:t>
            </a:r>
            <a:r>
              <a:rPr lang="ru-RU" sz="1800" b="1" dirty="0" err="1">
                <a:solidFill>
                  <a:srgbClr val="940470"/>
                </a:solidFill>
                <a:latin typeface="Times New Roman"/>
                <a:cs typeface="Times New Roman"/>
              </a:rPr>
              <a:t>биолюминесцентных</a:t>
            </a:r>
            <a:r>
              <a:rPr lang="ru-RU" sz="1800" b="1" dirty="0">
                <a:solidFill>
                  <a:srgbClr val="940470"/>
                </a:solidFill>
                <a:latin typeface="Times New Roman"/>
                <a:cs typeface="Times New Roman"/>
              </a:rPr>
              <a:t> бактерий, выделенных из Черного и Азовского морей, в качестве тест-объектов для анализа </a:t>
            </a:r>
            <a:r>
              <a:rPr lang="ru-RU" sz="1800" b="1" dirty="0" err="1">
                <a:solidFill>
                  <a:srgbClr val="940470"/>
                </a:solidFill>
                <a:latin typeface="Times New Roman"/>
                <a:cs typeface="Times New Roman"/>
              </a:rPr>
              <a:t>экотоксичности</a:t>
            </a:r>
            <a:r>
              <a:rPr lang="ru-RU" sz="1800" b="1" dirty="0">
                <a:solidFill>
                  <a:srgbClr val="940470"/>
                </a:solidFill>
                <a:latin typeface="Times New Roman"/>
                <a:cs typeface="Times New Roman"/>
              </a:rPr>
              <a:t> лекарственных веществ. </a:t>
            </a:r>
            <a:r>
              <a:rPr lang="ru-RU" sz="2400" b="1" dirty="0">
                <a:solidFill>
                  <a:srgbClr val="BA77A9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 </a:t>
            </a:r>
            <a:endParaRPr lang="ru-RU" sz="1400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75B4270-96D9-EB54-04CA-085037C58CA5}"/>
              </a:ext>
            </a:extLst>
          </p:cNvPr>
          <p:cNvSpPr txBox="1">
            <a:spLocks/>
          </p:cNvSpPr>
          <p:nvPr/>
        </p:nvSpPr>
        <p:spPr>
          <a:xfrm>
            <a:off x="1066144" y="1025033"/>
            <a:ext cx="10228838" cy="729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/>
                <a:ea typeface="+mn-lt"/>
                <a:cs typeface="Times New Roman"/>
              </a:rPr>
              <a:t>Проверена</a:t>
            </a:r>
            <a:r>
              <a:rPr lang="ru-RU" sz="2000" dirty="0">
                <a:latin typeface="Times New Roman"/>
                <a:cs typeface="Times New Roman"/>
              </a:rPr>
              <a:t> их чувствительность к действию контрольного агента – цинка сернокислого 7-водного, согласно методики ПНД Ф Т 14.1:2:3:4.11-04.</a:t>
            </a:r>
            <a:endParaRPr lang="ru-RU" sz="20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1BBFE62-B905-1747-C384-6200CED9486B}"/>
              </a:ext>
            </a:extLst>
          </p:cNvPr>
          <p:cNvSpPr/>
          <p:nvPr/>
        </p:nvSpPr>
        <p:spPr>
          <a:xfrm>
            <a:off x="2220951" y="1802780"/>
            <a:ext cx="7908073" cy="492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cs typeface="Calibri"/>
              </a:rPr>
              <a:t>Подготовительный этап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6752DD0-17C6-00CC-F0AB-647D209034D6}"/>
              </a:ext>
            </a:extLst>
          </p:cNvPr>
          <p:cNvSpPr/>
          <p:nvPr/>
        </p:nvSpPr>
        <p:spPr>
          <a:xfrm>
            <a:off x="529682" y="2546195"/>
            <a:ext cx="2304585" cy="16076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Подготовка стерильной химической посуды, питательных сред для культивирования люминесцентных микроорганизмов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sp>
        <p:nvSpPr>
          <p:cNvPr id="15" name="Звезда: 7 точек 14">
            <a:extLst>
              <a:ext uri="{FF2B5EF4-FFF2-40B4-BE49-F238E27FC236}">
                <a16:creationId xmlns:a16="http://schemas.microsoft.com/office/drawing/2014/main" id="{6534BACC-FB8C-92C7-0B7D-150F1A6AC5A5}"/>
              </a:ext>
            </a:extLst>
          </p:cNvPr>
          <p:cNvSpPr/>
          <p:nvPr/>
        </p:nvSpPr>
        <p:spPr>
          <a:xfrm>
            <a:off x="120804" y="2295292"/>
            <a:ext cx="631902" cy="557560"/>
          </a:xfrm>
          <a:prstGeom prst="star7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1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6597D90-973D-1493-3827-967E69544459}"/>
              </a:ext>
            </a:extLst>
          </p:cNvPr>
          <p:cNvSpPr/>
          <p:nvPr/>
        </p:nvSpPr>
        <p:spPr>
          <a:xfrm>
            <a:off x="4795023" y="2657708"/>
            <a:ext cx="2276707" cy="2258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Культивирование люминесцентных биотестов на питательных средах (жидких/твёрдых с содержанием 3% 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NaCl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) с последующим выделением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чистой культуры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sp>
        <p:nvSpPr>
          <p:cNvPr id="17" name="Звезда: 7 точек 16">
            <a:extLst>
              <a:ext uri="{FF2B5EF4-FFF2-40B4-BE49-F238E27FC236}">
                <a16:creationId xmlns:a16="http://schemas.microsoft.com/office/drawing/2014/main" id="{F2C51035-65A6-B842-534D-A528F299F264}"/>
              </a:ext>
            </a:extLst>
          </p:cNvPr>
          <p:cNvSpPr/>
          <p:nvPr/>
        </p:nvSpPr>
        <p:spPr>
          <a:xfrm>
            <a:off x="4414023" y="2360341"/>
            <a:ext cx="631902" cy="557560"/>
          </a:xfrm>
          <a:prstGeom prst="star7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2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E8B408B-2529-B1F4-00B4-F1B874F86FD3}"/>
              </a:ext>
            </a:extLst>
          </p:cNvPr>
          <p:cNvSpPr/>
          <p:nvPr/>
        </p:nvSpPr>
        <p:spPr>
          <a:xfrm>
            <a:off x="9357731" y="2518316"/>
            <a:ext cx="2304585" cy="16355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Подготовка образцов с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ЛВ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б/с ночной культуры бактерий,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контрольных проб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(не содержащих ЛВ)</a:t>
            </a:r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sp>
        <p:nvSpPr>
          <p:cNvPr id="19" name="Звезда: 7 точек 18">
            <a:extLst>
              <a:ext uri="{FF2B5EF4-FFF2-40B4-BE49-F238E27FC236}">
                <a16:creationId xmlns:a16="http://schemas.microsoft.com/office/drawing/2014/main" id="{4C0C54F5-FD9E-0291-6C51-4E9E5439C024}"/>
              </a:ext>
            </a:extLst>
          </p:cNvPr>
          <p:cNvSpPr/>
          <p:nvPr/>
        </p:nvSpPr>
        <p:spPr>
          <a:xfrm>
            <a:off x="8995315" y="2360341"/>
            <a:ext cx="631902" cy="557560"/>
          </a:xfrm>
          <a:prstGeom prst="star7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3</a:t>
            </a:r>
          </a:p>
        </p:txBody>
      </p:sp>
      <p:sp>
        <p:nvSpPr>
          <p:cNvPr id="22" name="Стрелка: изогнутая вправо 21">
            <a:extLst>
              <a:ext uri="{FF2B5EF4-FFF2-40B4-BE49-F238E27FC236}">
                <a16:creationId xmlns:a16="http://schemas.microsoft.com/office/drawing/2014/main" id="{0A2D0C35-6DCA-D45E-AD9D-AC99FE0CF0E9}"/>
              </a:ext>
            </a:extLst>
          </p:cNvPr>
          <p:cNvSpPr/>
          <p:nvPr/>
        </p:nvSpPr>
        <p:spPr>
          <a:xfrm rot="4260000">
            <a:off x="1627824" y="4461505"/>
            <a:ext cx="418171" cy="1226634"/>
          </a:xfrm>
          <a:prstGeom prst="curvedRightArrow">
            <a:avLst/>
          </a:prstGeom>
          <a:solidFill>
            <a:schemeClr val="bg1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872AA46A-FF6F-0CDB-2BED-DA2FC1DD1953}"/>
              </a:ext>
            </a:extLst>
          </p:cNvPr>
          <p:cNvSpPr/>
          <p:nvPr/>
        </p:nvSpPr>
        <p:spPr>
          <a:xfrm>
            <a:off x="473927" y="5715000"/>
            <a:ext cx="2499731" cy="492511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BA77A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Оценка 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острого 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действия</a:t>
            </a:r>
            <a:endParaRPr lang="ru-RU" sz="1400" dirty="0">
              <a:solidFill>
                <a:schemeClr val="tx1"/>
              </a:solidFill>
              <a:latin typeface="Times New Roman"/>
              <a:cs typeface="Calibri" panose="020F0502020204030204"/>
            </a:endParaRPr>
          </a:p>
          <a:p>
            <a:pPr algn="ctr"/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id="{4ABBE3A3-698A-CFB7-CCAC-172A69C764CC}"/>
              </a:ext>
            </a:extLst>
          </p:cNvPr>
          <p:cNvSpPr/>
          <p:nvPr/>
        </p:nvSpPr>
        <p:spPr>
          <a:xfrm>
            <a:off x="4107366" y="5715000"/>
            <a:ext cx="2713462" cy="492511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BA77A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Оценка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хронического 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действия</a:t>
            </a:r>
            <a:endParaRPr lang="ru-RU" sz="1400" dirty="0">
              <a:solidFill>
                <a:schemeClr val="tx1"/>
              </a:solidFill>
              <a:latin typeface="Times New Roman"/>
              <a:cs typeface="Calibri" panose="020F0502020204030204"/>
            </a:endParaRPr>
          </a:p>
          <a:p>
            <a:pPr algn="ctr"/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5" name="Стрелка: вправо с вырезом 24">
            <a:extLst>
              <a:ext uri="{FF2B5EF4-FFF2-40B4-BE49-F238E27FC236}">
                <a16:creationId xmlns:a16="http://schemas.microsoft.com/office/drawing/2014/main" id="{2D9EEAA0-071E-9F82-669F-B8A97B0313E1}"/>
              </a:ext>
            </a:extLst>
          </p:cNvPr>
          <p:cNvSpPr/>
          <p:nvPr/>
        </p:nvSpPr>
        <p:spPr>
          <a:xfrm>
            <a:off x="3168804" y="5882267"/>
            <a:ext cx="641195" cy="157975"/>
          </a:xfrm>
          <a:prstGeom prst="notchedRightArrow">
            <a:avLst/>
          </a:prstGeom>
          <a:solidFill>
            <a:schemeClr val="bg1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с вырезом 25">
            <a:extLst>
              <a:ext uri="{FF2B5EF4-FFF2-40B4-BE49-F238E27FC236}">
                <a16:creationId xmlns:a16="http://schemas.microsoft.com/office/drawing/2014/main" id="{3591A4D9-2A97-939C-6309-F975E57995F7}"/>
              </a:ext>
            </a:extLst>
          </p:cNvPr>
          <p:cNvSpPr/>
          <p:nvPr/>
        </p:nvSpPr>
        <p:spPr>
          <a:xfrm>
            <a:off x="7118194" y="5845096"/>
            <a:ext cx="641195" cy="157975"/>
          </a:xfrm>
          <a:prstGeom prst="notchedRightArrow">
            <a:avLst/>
          </a:prstGeom>
          <a:solidFill>
            <a:schemeClr val="bg1"/>
          </a:solidFill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пятиугольник 26">
            <a:extLst>
              <a:ext uri="{FF2B5EF4-FFF2-40B4-BE49-F238E27FC236}">
                <a16:creationId xmlns:a16="http://schemas.microsoft.com/office/drawing/2014/main" id="{EC71A9AA-E433-E0A7-DC00-1AB4760657B5}"/>
              </a:ext>
            </a:extLst>
          </p:cNvPr>
          <p:cNvSpPr/>
          <p:nvPr/>
        </p:nvSpPr>
        <p:spPr>
          <a:xfrm>
            <a:off x="8149683" y="5715000"/>
            <a:ext cx="3735657" cy="446048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BA77A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Расчёт и оценка параметров токсичности исследованных образцов ЛВ</a:t>
            </a:r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30" name="Рисунок 30" descr="Изображение выглядит как в помещении, близко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ACD97B3E-0C98-4E51-313A-B9BCB312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84" y="3200524"/>
            <a:ext cx="1813833" cy="18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E5F86-CAA6-ACB3-64A6-412AA14B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2" y="114223"/>
            <a:ext cx="10515600" cy="535685"/>
          </a:xfrm>
        </p:spPr>
        <p:txBody>
          <a:bodyPr/>
          <a:lstStyle/>
          <a:p>
            <a:r>
              <a:rPr lang="ru-RU" sz="2000" i="1" dirty="0">
                <a:latin typeface="Times New Roman"/>
                <a:cs typeface="Times New Roman"/>
              </a:rPr>
              <a:t>Таблица 2.</a:t>
            </a:r>
            <a:r>
              <a:rPr lang="ru-RU" sz="2000" dirty="0">
                <a:latin typeface="Times New Roman"/>
                <a:cs typeface="Times New Roman"/>
              </a:rPr>
              <a:t> – Методика оценки </a:t>
            </a:r>
            <a:r>
              <a:rPr lang="ru-RU" sz="2000" b="1" i="1" dirty="0">
                <a:latin typeface="Times New Roman"/>
                <a:cs typeface="Times New Roman"/>
              </a:rPr>
              <a:t>острого</a:t>
            </a:r>
            <a:r>
              <a:rPr lang="ru-RU" sz="2000" dirty="0">
                <a:latin typeface="Times New Roman"/>
                <a:cs typeface="Times New Roman"/>
              </a:rPr>
              <a:t> действия для различных групп исследуемых ЛВ.</a:t>
            </a:r>
            <a:endParaRPr lang="ru-RU" sz="2000">
              <a:latin typeface="Times New Roman"/>
              <a:cs typeface="Calibri Light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941DC9-55C5-B7B7-0F8D-A37A4DA7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70951"/>
              </p:ext>
            </p:extLst>
          </p:nvPr>
        </p:nvGraphicFramePr>
        <p:xfrm>
          <a:off x="672934" y="920337"/>
          <a:ext cx="11119277" cy="501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567">
                  <a:extLst>
                    <a:ext uri="{9D8B030D-6E8A-4147-A177-3AD203B41FA5}">
                      <a16:colId xmlns:a16="http://schemas.microsoft.com/office/drawing/2014/main" val="555130823"/>
                    </a:ext>
                  </a:extLst>
                </a:gridCol>
                <a:gridCol w="3767119">
                  <a:extLst>
                    <a:ext uri="{9D8B030D-6E8A-4147-A177-3AD203B41FA5}">
                      <a16:colId xmlns:a16="http://schemas.microsoft.com/office/drawing/2014/main" val="2026280561"/>
                    </a:ext>
                  </a:extLst>
                </a:gridCol>
                <a:gridCol w="6640591">
                  <a:extLst>
                    <a:ext uri="{9D8B030D-6E8A-4147-A177-3AD203B41FA5}">
                      <a16:colId xmlns:a16="http://schemas.microsoft.com/office/drawing/2014/main" val="1172417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Фармакологическая 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Методика оценки острой токсичности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9289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I </a:t>
                      </a:r>
                      <a:r>
                        <a:rPr lang="ru-RU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endParaRPr lang="ru-RU" sz="1600" dirty="0">
                        <a:solidFill>
                          <a:srgbClr val="3C127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83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Местные анестетики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34290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 компоненты рассчитывались на определённый объём лунки –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лунку 96-ти луночного планшета, с помощью дозатора на необходимое количество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для эксперимента, поочерёдно добавляли:</a:t>
                      </a:r>
                    </a:p>
                    <a:p>
                      <a:pPr marL="342900" lvl="0" indent="0" algn="just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170 до 185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3% раствора 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endParaRPr lang="af-ZA" sz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5, 10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 20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растворов ЛВ, приготовленных в концентрации 1 мг/мл, в каждой лунке концентрация самого ЛВ составила – 0,005, 0,01 и 0,02мг/мл.</a:t>
                      </a:r>
                    </a:p>
                    <a:p>
                      <a:pPr marL="457200"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Полученную систему перемешивали на Мини-шейкере 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Латвия) в течении 5 минут.</a:t>
                      </a:r>
                    </a:p>
                    <a:p>
                      <a:pPr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Добавляли по 10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б/с.</a:t>
                      </a:r>
                    </a:p>
                    <a:p>
                      <a:pPr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Параллельно готовили контрольную пробу, которая содержала:</a:t>
                      </a:r>
                    </a:p>
                    <a:p>
                      <a:pPr marL="342900" lvl="0" indent="0" algn="just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3% раствора 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endParaRPr lang="af-ZA" sz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б/с</a:t>
                      </a:r>
                    </a:p>
                    <a:p>
                      <a:pPr marL="457200"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Регистрация изменения интенсивности люминесценции тест-объекта осуществляли на люминометре 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Lumate4400 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ООО «НПП Прикладные биосистемы», Россия) в интервале 15, 30 и 60 минут.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58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Нестероидное противовоспалительное средство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212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Миотропные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спазмолитики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1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Гормональный препарат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0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Стимуляторы дыхания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89472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Средство, улучшающее мозговой кровоток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9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Противомикробное средство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6474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Стимулятор гемопоэза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560"/>
                  </a:ext>
                </a:extLst>
              </a:tr>
              <a:tr h="1240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Витамины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466543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833A6DD-215A-3554-D844-89206C9A54D4}"/>
              </a:ext>
            </a:extLst>
          </p:cNvPr>
          <p:cNvCxnSpPr/>
          <p:nvPr/>
        </p:nvCxnSpPr>
        <p:spPr>
          <a:xfrm flipH="1">
            <a:off x="5128162" y="1714994"/>
            <a:ext cx="15833" cy="435824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5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6AB8EB3-0D84-D69C-E78F-D5806EF53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68080"/>
              </p:ext>
            </p:extLst>
          </p:nvPr>
        </p:nvGraphicFramePr>
        <p:xfrm>
          <a:off x="768927" y="766742"/>
          <a:ext cx="1074321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71">
                  <a:extLst>
                    <a:ext uri="{9D8B030D-6E8A-4147-A177-3AD203B41FA5}">
                      <a16:colId xmlns:a16="http://schemas.microsoft.com/office/drawing/2014/main" val="1615192008"/>
                    </a:ext>
                  </a:extLst>
                </a:gridCol>
                <a:gridCol w="3552637">
                  <a:extLst>
                    <a:ext uri="{9D8B030D-6E8A-4147-A177-3AD203B41FA5}">
                      <a16:colId xmlns:a16="http://schemas.microsoft.com/office/drawing/2014/main" val="2068444464"/>
                    </a:ext>
                  </a:extLst>
                </a:gridCol>
                <a:gridCol w="6447504">
                  <a:extLst>
                    <a:ext uri="{9D8B030D-6E8A-4147-A177-3AD203B41FA5}">
                      <a16:colId xmlns:a16="http://schemas.microsoft.com/office/drawing/2014/main" val="53319820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just" rtl="0" fontAlgn="base"/>
                      <a:r>
                        <a:rPr lang="en-US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II </a:t>
                      </a:r>
                      <a:r>
                        <a:rPr lang="ru-RU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r>
                        <a:rPr lang="ru-RU" sz="1600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600" b="1" i="0">
                        <a:solidFill>
                          <a:srgbClr val="4D05AB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5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Антибиотики​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 компоненты рассчитывались на определённый объём кюветы –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кювету, с помощью дозатора на необходимое количество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для эксперимента, поочерёдно добавляли:​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750 до 845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3% раствора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натрий-фосфатного буфера (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pH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= 7,2 ± 0,1)​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жидкой питательной среды​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5 до 100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раствора антибиотика​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Полученную систему перемешивали на Мини-шейкере 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Латвия) в течении 10 минут.​</a:t>
                      </a:r>
                    </a:p>
                    <a:p>
                      <a:pPr marL="0" lvl="0" indent="0" algn="just"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Затем добавляли по 50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б/с.​</a:t>
                      </a:r>
                    </a:p>
                    <a:p>
                      <a:pPr algn="l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Параллельно готовили контрольную пробу, которая содержала аналогичные компоненты, за исключением растворов антибиотиков, их заменили раствором 3%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5 до 100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Регистрация изменения интенсивности люминесценции тест-объекта осуществляли с помощью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биохемилюминометра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БХЛ-06 (Нижний Новгород, Россия) через 15 минут.​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1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20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E05088-6400-9921-BAF1-1A0D6EDDC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70795"/>
              </p:ext>
            </p:extLst>
          </p:nvPr>
        </p:nvGraphicFramePr>
        <p:xfrm>
          <a:off x="838200" y="440170"/>
          <a:ext cx="1051559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34">
                  <a:extLst>
                    <a:ext uri="{9D8B030D-6E8A-4147-A177-3AD203B41FA5}">
                      <a16:colId xmlns:a16="http://schemas.microsoft.com/office/drawing/2014/main" val="2553486178"/>
                    </a:ext>
                  </a:extLst>
                </a:gridCol>
                <a:gridCol w="3477365">
                  <a:extLst>
                    <a:ext uri="{9D8B030D-6E8A-4147-A177-3AD203B41FA5}">
                      <a16:colId xmlns:a16="http://schemas.microsoft.com/office/drawing/2014/main" val="2407032346"/>
                    </a:ext>
                  </a:extLst>
                </a:gridCol>
                <a:gridCol w="6310899">
                  <a:extLst>
                    <a:ext uri="{9D8B030D-6E8A-4147-A177-3AD203B41FA5}">
                      <a16:colId xmlns:a16="http://schemas.microsoft.com/office/drawing/2014/main" val="2412215074"/>
                    </a:ext>
                  </a:extLst>
                </a:gridCol>
              </a:tblGrid>
              <a:tr h="267081">
                <a:tc gridSpan="3">
                  <a:txBody>
                    <a:bodyPr/>
                    <a:lstStyle/>
                    <a:p>
                      <a:pPr algn="just" rtl="0" fontAlgn="base"/>
                      <a:r>
                        <a:rPr lang="en-US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III </a:t>
                      </a:r>
                      <a:r>
                        <a:rPr lang="ru-RU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r>
                        <a:rPr lang="ru-RU" sz="1600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600" b="1" i="0">
                        <a:solidFill>
                          <a:srgbClr val="3C127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7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Антагонист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гистаминовых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Н1-рецепторов; снотворное​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 компоненты рассчитывались на определённый объём кюветы –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1100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кювету, с помощью дозатора на необходимое количество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для эксперимента, поочерёдно добавляли:​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1000 до 1048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3% раствора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2, 5, 10, 20 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 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растворов ЛВ, приготовленных в концентрации 1 мг/мл, в каждой лунке концентрация самого ЛВ составила – 0,002, 0,005, 0,01, 0,02 и 0,05 мг/мл​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Полученную систему перемешивали на Мини-шейкере 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Латвия) в течении 5 минут.​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Добавляли по 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б/с.​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Параллельно готовили контрольную пробу, которая содержала:​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3% раствора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б/с​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Регистрация изменения интенсивности люминесценции тест-объекта осуществляли с помощью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биохемилюминометра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БХЛ-06 (Нижний Новгород, Россия) через 15, 30, 60 и 120 минут.​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86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Блокаторы ​</a:t>
                      </a:r>
                    </a:p>
                    <a:p>
                      <a:pPr algn="l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Н1-гистаминовых рецепторов​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10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Противовирусный препарат​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89605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ADC9407-E158-CDA9-1A6C-5FE494DABC88}"/>
              </a:ext>
            </a:extLst>
          </p:cNvPr>
          <p:cNvCxnSpPr/>
          <p:nvPr/>
        </p:nvCxnSpPr>
        <p:spPr>
          <a:xfrm>
            <a:off x="5035138" y="1051955"/>
            <a:ext cx="3959" cy="460564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3">
            <a:extLst>
              <a:ext uri="{FF2B5EF4-FFF2-40B4-BE49-F238E27FC236}">
                <a16:creationId xmlns:a16="http://schemas.microsoft.com/office/drawing/2014/main" id="{B58286CD-34CF-E238-2DBD-F384F7BD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0" y="191318"/>
            <a:ext cx="942975" cy="10953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47A1AA8-8969-76E6-54B7-844FAF3EC0A9}"/>
              </a:ext>
            </a:extLst>
          </p:cNvPr>
          <p:cNvSpPr txBox="1">
            <a:spLocks/>
          </p:cNvSpPr>
          <p:nvPr/>
        </p:nvSpPr>
        <p:spPr>
          <a:xfrm>
            <a:off x="764767" y="296809"/>
            <a:ext cx="3668234" cy="732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>
                <a:latin typeface="Calibri Light"/>
                <a:ea typeface="Calibri Light"/>
                <a:cs typeface="Calibri Light"/>
              </a:rPr>
              <a:t>Актуальность</a:t>
            </a:r>
            <a:r>
              <a:rPr lang="ru-RU" sz="2800" b="1" i="1">
                <a:latin typeface="Times New Roman"/>
                <a:ea typeface="Calibri Light"/>
                <a:cs typeface="Times New Roman"/>
              </a:rPr>
              <a:t>.</a:t>
            </a:r>
            <a:endParaRPr lang="ru-RU"/>
          </a:p>
          <a:p>
            <a:endParaRPr lang="ru-RU" sz="1400">
              <a:latin typeface="Times New Roman"/>
              <a:ea typeface="Calibri Light"/>
              <a:cs typeface="Calibri Light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3A462B7-8EB6-74D9-3B5C-5E161227901A}"/>
              </a:ext>
            </a:extLst>
          </p:cNvPr>
          <p:cNvSpPr txBox="1">
            <a:spLocks/>
          </p:cNvSpPr>
          <p:nvPr/>
        </p:nvSpPr>
        <p:spPr>
          <a:xfrm>
            <a:off x="205432" y="1473148"/>
            <a:ext cx="6694393" cy="4160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en-US" sz="2000" err="1">
                <a:latin typeface="Times New Roman"/>
                <a:ea typeface="Calibri"/>
                <a:cs typeface="Calibri"/>
              </a:rPr>
              <a:t>Лекарственные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препараты</a:t>
            </a:r>
            <a:r>
              <a:rPr lang="en-US" sz="2000">
                <a:latin typeface="Times New Roman"/>
                <a:cs typeface="Times New Roman"/>
              </a:rPr>
              <a:t> (</a:t>
            </a:r>
            <a:r>
              <a:rPr lang="en-US" sz="2000">
                <a:latin typeface="Times New Roman"/>
                <a:ea typeface="Calibri"/>
                <a:cs typeface="Calibri"/>
              </a:rPr>
              <a:t>ЛП</a:t>
            </a:r>
            <a:r>
              <a:rPr lang="en-US" sz="2000">
                <a:latin typeface="Times New Roman"/>
                <a:cs typeface="Times New Roman"/>
              </a:rPr>
              <a:t>)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помогают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нам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устранять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различные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недуги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возвращая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возможность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нормальной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жизнедеятельности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последние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годы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учёных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возрастает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интерес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ЛП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как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фармацевтическим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поллютантам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которые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проникая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latin typeface="Times New Roman"/>
                <a:ea typeface="Calibri"/>
                <a:cs typeface="Calibri"/>
              </a:rPr>
              <a:t>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окружающую</a:t>
            </a:r>
            <a:r>
              <a:rPr lang="en-US" sz="2000">
                <a:latin typeface="Times New Roman"/>
                <a:ea typeface="Calibri"/>
                <a:cs typeface="Calibri"/>
              </a:rPr>
              <a:t> 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среду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оказывают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отрицательное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воздействие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флору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фауну</a:t>
            </a:r>
            <a:r>
              <a:rPr lang="en-US" sz="2000">
                <a:latin typeface="Times New Roman"/>
                <a:ea typeface="Calibri"/>
                <a:cs typeface="Times New Roman"/>
              </a:rPr>
              <a:t>. </a:t>
            </a:r>
            <a:endParaRPr lang="ru-RU" sz="2000">
              <a:latin typeface="Times New Roman"/>
              <a:ea typeface="Calibri"/>
              <a:cs typeface="Calibri"/>
            </a:endParaRPr>
          </a:p>
          <a:p>
            <a:pPr indent="457200" algn="just"/>
            <a:r>
              <a:rPr lang="en-US" sz="2000" err="1">
                <a:latin typeface="Times New Roman"/>
                <a:ea typeface="Calibri"/>
                <a:cs typeface="Times New Roman"/>
              </a:rPr>
              <a:t>Стоит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заметить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что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несмотря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повышенное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внимание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к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этой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теме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проведения</a:t>
            </a:r>
            <a:r>
              <a:rPr lang="en-US" sz="2000">
                <a:latin typeface="Times New Roman"/>
                <a:ea typeface="Calibri"/>
                <a:cs typeface="Times New Roman"/>
              </a:rPr>
              <a:t>  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многочисленных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исследований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данной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области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данных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об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их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концентрациях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 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способных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вызывать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проявление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ряда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нежелательных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эффектов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флору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фауну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совершенно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недостаточно</a:t>
            </a:r>
            <a:r>
              <a:rPr lang="en-US" sz="2000">
                <a:latin typeface="Times New Roman"/>
                <a:ea typeface="Calibri"/>
                <a:cs typeface="Times New Roman"/>
              </a:rPr>
              <a:t>. В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связи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с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чем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поиск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экспрессных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точных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менее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затратных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методов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обнаружения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подобных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ксенобиотиков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окружающей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среде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по-прежнему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остаётся</a:t>
            </a:r>
            <a:r>
              <a:rPr lang="en-US" sz="200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err="1">
                <a:latin typeface="Times New Roman"/>
                <a:ea typeface="Calibri"/>
                <a:cs typeface="Times New Roman"/>
              </a:rPr>
              <a:t>актуальным</a:t>
            </a:r>
            <a:r>
              <a:rPr lang="en-US" sz="2000">
                <a:latin typeface="Times New Roman"/>
                <a:ea typeface="Calibri"/>
                <a:cs typeface="Times New Roman"/>
              </a:rPr>
              <a:t>. </a:t>
            </a:r>
            <a:endParaRPr lang="ru-RU" sz="2000">
              <a:latin typeface="Times New Roman"/>
              <a:ea typeface="Calibri"/>
              <a:cs typeface="Calibri"/>
            </a:endParaRPr>
          </a:p>
          <a:p>
            <a:pPr indent="457200" algn="just"/>
            <a:endParaRPr lang="en-US" sz="2000">
              <a:latin typeface="Times New Roman"/>
              <a:ea typeface="Calibri"/>
              <a:cs typeface="Times New Roman"/>
            </a:endParaRPr>
          </a:p>
          <a:p>
            <a:pPr indent="457200" algn="just"/>
            <a:endParaRPr lang="en-US" sz="1400">
              <a:latin typeface="Times New Roman"/>
              <a:ea typeface="Calibri"/>
              <a:cs typeface="Times New Roman"/>
            </a:endParaRPr>
          </a:p>
          <a:p>
            <a:pPr indent="457200" algn="just"/>
            <a:endParaRPr lang="en-US" sz="2800">
              <a:ea typeface="Calibri" panose="020F0502020204030204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cs typeface="Calibri" panose="020F0502020204030204"/>
            </a:endParaRPr>
          </a:p>
          <a:p>
            <a:endParaRPr lang="ru-RU">
              <a:cs typeface="Calibri" panose="020F0502020204030204"/>
            </a:endParaRPr>
          </a:p>
        </p:txBody>
      </p:sp>
      <p:pic>
        <p:nvPicPr>
          <p:cNvPr id="11" name="Рисунок 6" descr="Изображение выглядит как человек, удержание, в помещении, рука&#10;&#10;Автоматически созданное описание">
            <a:extLst>
              <a:ext uri="{FF2B5EF4-FFF2-40B4-BE49-F238E27FC236}">
                <a16:creationId xmlns:a16="http://schemas.microsoft.com/office/drawing/2014/main" id="{D7EDF427-D9DA-A433-BDC9-8F9C048B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96" y="623621"/>
            <a:ext cx="4827494" cy="323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56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2556425-BCE0-FA40-6966-BC48CF79B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58717"/>
              </p:ext>
            </p:extLst>
          </p:nvPr>
        </p:nvGraphicFramePr>
        <p:xfrm>
          <a:off x="838200" y="647989"/>
          <a:ext cx="1051559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34">
                  <a:extLst>
                    <a:ext uri="{9D8B030D-6E8A-4147-A177-3AD203B41FA5}">
                      <a16:colId xmlns:a16="http://schemas.microsoft.com/office/drawing/2014/main" val="1884046868"/>
                    </a:ext>
                  </a:extLst>
                </a:gridCol>
                <a:gridCol w="3477365">
                  <a:extLst>
                    <a:ext uri="{9D8B030D-6E8A-4147-A177-3AD203B41FA5}">
                      <a16:colId xmlns:a16="http://schemas.microsoft.com/office/drawing/2014/main" val="214578945"/>
                    </a:ext>
                  </a:extLst>
                </a:gridCol>
                <a:gridCol w="6310899">
                  <a:extLst>
                    <a:ext uri="{9D8B030D-6E8A-4147-A177-3AD203B41FA5}">
                      <a16:colId xmlns:a16="http://schemas.microsoft.com/office/drawing/2014/main" val="300473859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just" rtl="0" fontAlgn="base"/>
                      <a:r>
                        <a:rPr lang="ru-RU" sz="1200" dirty="0">
                          <a:effectLst/>
                          <a:latin typeface="Times New Roman"/>
                        </a:rPr>
                        <a:t>​</a:t>
                      </a:r>
                      <a:r>
                        <a:rPr lang="en-US" sz="1600" b="1" i="0" u="sng" strike="noStrike" noProof="0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IV </a:t>
                      </a:r>
                      <a:r>
                        <a:rPr lang="ru-RU" sz="1600" b="1" i="0" u="sng" strike="noStrike" noProof="0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r>
                        <a:rPr lang="ru-RU" sz="1600" b="1" i="0" u="none" strike="noStrike" noProof="0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lvl="0" algn="just">
                        <a:buNone/>
                      </a:pP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1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1.​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Ингибиторы </a:t>
                      </a:r>
                      <a:r>
                        <a:rPr lang="ru-RU" sz="1400" u="sng" strike="noStrike" dirty="0">
                          <a:effectLst/>
                          <a:latin typeface="Times New Roman"/>
                          <a:hlinkClick r:id="rId2"/>
                        </a:rPr>
                        <a:t>(АПФ)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Все компоненты рассчитывались на определённый объём кюветы – </a:t>
                      </a:r>
                      <a:r>
                        <a:rPr lang="ru-RU" sz="1400" i="1" dirty="0">
                          <a:effectLst/>
                          <a:latin typeface="Times New Roman"/>
                        </a:rPr>
                        <a:t>1150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В кювету, с помощью дозатора на необходимое количество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для эксперимента, поочерёдно добавляли:​</a:t>
                      </a:r>
                    </a:p>
                    <a:p>
                      <a:pPr marL="285750" indent="-285750" algn="l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от 1000 до 1048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3% раствора 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effectLst/>
                          <a:latin typeface="Times New Roman"/>
                        </a:rPr>
                        <a:t>5, 10, 20 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и 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растворов ЛВ, приготовленных в концентрации 1 мг/мл, в каждой лунке концентрация самого ЛВ составила – 0,002, 0,005, 0,01, 0,02 и 0,05 мг/мл​</a:t>
                      </a:r>
                    </a:p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Полученную систему перемешивали на Мини-шейкере 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Латвия) в течении 5 минут.​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Добавляли по 100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б/с.​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Параллельно готовили контрольную пробу, которая содержала:​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1050 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3% раствора 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effectLst/>
                          <a:latin typeface="Times New Roman"/>
                        </a:rPr>
                        <a:t>100 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б/с​</a:t>
                      </a:r>
                    </a:p>
                    <a:p>
                      <a:pPr marL="0" lvl="0" indent="0" algn="just">
                        <a:buNone/>
                      </a:pPr>
                      <a:endParaRPr lang="ru-RU" sz="1400" dirty="0">
                        <a:effectLst/>
                        <a:latin typeface="Times New Roman"/>
                      </a:endParaRP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Регистрация изменения интенсивности люминесценции тест-объекта осуществляли с помощью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биохемилюминометра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БХЛ-06 (Нижний Новгород, Россия) через 15, 30, 60 и 120 минут.​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19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0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1A3C226-C111-8268-60EC-B6EC8205E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914961"/>
              </p:ext>
            </p:extLst>
          </p:nvPr>
        </p:nvGraphicFramePr>
        <p:xfrm>
          <a:off x="838200" y="420378"/>
          <a:ext cx="10515598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34">
                  <a:extLst>
                    <a:ext uri="{9D8B030D-6E8A-4147-A177-3AD203B41FA5}">
                      <a16:colId xmlns:a16="http://schemas.microsoft.com/office/drawing/2014/main" val="2008315564"/>
                    </a:ext>
                  </a:extLst>
                </a:gridCol>
                <a:gridCol w="3477365">
                  <a:extLst>
                    <a:ext uri="{9D8B030D-6E8A-4147-A177-3AD203B41FA5}">
                      <a16:colId xmlns:a16="http://schemas.microsoft.com/office/drawing/2014/main" val="3874982286"/>
                    </a:ext>
                  </a:extLst>
                </a:gridCol>
                <a:gridCol w="6310899">
                  <a:extLst>
                    <a:ext uri="{9D8B030D-6E8A-4147-A177-3AD203B41FA5}">
                      <a16:colId xmlns:a16="http://schemas.microsoft.com/office/drawing/2014/main" val="34638109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just" rtl="0" fontAlgn="base"/>
                      <a:r>
                        <a:rPr lang="en-US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V </a:t>
                      </a:r>
                      <a:r>
                        <a:rPr lang="ru-RU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r>
                        <a:rPr lang="ru-RU" sz="1600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600" b="1" i="0">
                        <a:solidFill>
                          <a:srgbClr val="4D05AB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0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1.​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Противоопухолевые препараты​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Все компоненты рассчитывались на определённый объём кюветы – </a:t>
                      </a:r>
                      <a:r>
                        <a:rPr lang="ru-RU" sz="1400" i="1" dirty="0">
                          <a:effectLst/>
                          <a:latin typeface="Times New Roman"/>
                        </a:rPr>
                        <a:t>1200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В кювету, с помощью дозатора на необходимое количество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для эксперимента, поочерёдно добавляли:​</a:t>
                      </a:r>
                    </a:p>
                    <a:p>
                      <a:pPr marL="285750" indent="-285750" algn="l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от 1100 до 1148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3% раствора 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effectLst/>
                          <a:latin typeface="Times New Roman"/>
                        </a:rPr>
                        <a:t>5, 10, 20 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и 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растворов ЛВ, приготовленных в концентрации 1 мг/мл, в каждой лунке концентрация самого ЛВ составила – 0,002, 0,005, 0,01, 0,02 и 0,05 мг/мл​</a:t>
                      </a:r>
                    </a:p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Полученную систему перемешивали на Мини-шейкере 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Латвия) в течении 5 минут.​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Добавляли по 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б/с.​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Параллельно готовили контрольную пробу, которая содержала:​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1150 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3% раствора 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Arial"/>
                        <a:buChar char="•"/>
                      </a:pPr>
                      <a:r>
                        <a:rPr lang="af-ZA" sz="1400" dirty="0">
                          <a:effectLst/>
                          <a:latin typeface="Times New Roman"/>
                        </a:rPr>
                        <a:t>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б/с​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Регистрация изменения интенсивности люминесценции тест-объекта осуществляли с помощью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биохемилюминометра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БХЛ-06 (Нижний Новгород, Россия) через 60 и 120 минут для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цисплатина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доксорубицина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винбластина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 через 60, 120 и 240 минут –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цитарабина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блеомицина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дакарбазина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 циклофосфамида, а через 60, 120, 180 и 240 минут –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гемцитабина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паклитаксела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цетуксимаба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бевацизумаба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.​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54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92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319D-63BE-B264-3E47-06A6FD45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266164"/>
            <a:ext cx="10515600" cy="523978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/>
                <a:cs typeface="Times New Roman"/>
              </a:rPr>
              <a:t>Таблица 3.</a:t>
            </a:r>
            <a:r>
              <a:rPr lang="ru-RU" sz="2000" dirty="0">
                <a:latin typeface="Times New Roman"/>
                <a:cs typeface="Times New Roman"/>
              </a:rPr>
              <a:t> – Методика оценки </a:t>
            </a:r>
            <a:r>
              <a:rPr lang="ru-RU" sz="2000" b="1" i="1" dirty="0">
                <a:latin typeface="Times New Roman"/>
                <a:cs typeface="Times New Roman"/>
              </a:rPr>
              <a:t>хронического</a:t>
            </a:r>
            <a:r>
              <a:rPr lang="ru-RU" sz="2000" i="1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действия для различных групп исследуемых ЛВ.</a:t>
            </a:r>
            <a:endParaRPr lang="ru-RU" sz="20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2D0617E-2077-5DF0-E435-0EC766241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148233"/>
              </p:ext>
            </p:extLst>
          </p:nvPr>
        </p:nvGraphicFramePr>
        <p:xfrm>
          <a:off x="712519" y="781792"/>
          <a:ext cx="10530392" cy="5301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207">
                  <a:extLst>
                    <a:ext uri="{9D8B030D-6E8A-4147-A177-3AD203B41FA5}">
                      <a16:colId xmlns:a16="http://schemas.microsoft.com/office/drawing/2014/main" val="2973205403"/>
                    </a:ext>
                  </a:extLst>
                </a:gridCol>
                <a:gridCol w="3477728">
                  <a:extLst>
                    <a:ext uri="{9D8B030D-6E8A-4147-A177-3AD203B41FA5}">
                      <a16:colId xmlns:a16="http://schemas.microsoft.com/office/drawing/2014/main" val="384479166"/>
                    </a:ext>
                  </a:extLst>
                </a:gridCol>
                <a:gridCol w="6310457">
                  <a:extLst>
                    <a:ext uri="{9D8B030D-6E8A-4147-A177-3AD203B41FA5}">
                      <a16:colId xmlns:a16="http://schemas.microsoft.com/office/drawing/2014/main" val="3160435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Фармакологическая 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Методика оценки хронической токсичности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5257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I </a:t>
                      </a:r>
                      <a:r>
                        <a:rPr lang="ru-RU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endParaRPr lang="ru-RU" sz="1600" dirty="0">
                        <a:solidFill>
                          <a:srgbClr val="3C127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6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Местные анестетики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marL="342900" lvl="0" indent="-342900" algn="just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В ранее полученную систему, при оценке острого действия, добавляли:</a:t>
                      </a:r>
                    </a:p>
                    <a:p>
                      <a:pPr marL="342900" lvl="0" indent="-342900" algn="just"/>
                      <a:r>
                        <a:rPr lang="ru-RU" sz="1400" dirty="0">
                          <a:effectLst/>
                          <a:latin typeface="Times New Roman"/>
                        </a:rPr>
                        <a:t>по 5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жидкой питательной среды с 3% раствором 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NaCl</a:t>
                      </a:r>
                      <a:endParaRPr lang="af-ZA" sz="1400">
                        <a:effectLst/>
                        <a:latin typeface="Times New Roman"/>
                      </a:endParaRPr>
                    </a:p>
                    <a:p>
                      <a:pPr marL="457200" algn="just"/>
                      <a:endParaRPr lang="af-ZA" sz="1400" dirty="0">
                        <a:effectLst/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Полученную систему перемешивали на Мини-шейкере 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Латвия) в течении 5 минут.</a:t>
                      </a:r>
                    </a:p>
                    <a:p>
                      <a:pPr algn="just"/>
                      <a:endParaRPr lang="ru-RU" sz="1400" dirty="0">
                        <a:effectLst/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После, готовую систему помещали в термостат (ТСО -1/80 СПУ, Россия) при температуре 25°С на 24 часа.</a:t>
                      </a:r>
                    </a:p>
                    <a:p>
                      <a:pPr algn="just"/>
                      <a:endParaRPr lang="ru-RU" sz="1400" dirty="0">
                        <a:effectLst/>
                        <a:latin typeface="Times New Roman"/>
                      </a:endParaRPr>
                    </a:p>
                    <a:p>
                      <a:pPr marL="285750" lvl="0" indent="-285750" algn="just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После 24 часов регистрировали люминесценцию на том же приборе, что и при изучении острого действии для данной группы ЛВ.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975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</a:rPr>
                        <a:t>Нестероидное противовоспалительное средство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6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err="1">
                          <a:effectLst/>
                          <a:latin typeface="Times New Roman"/>
                        </a:rPr>
                        <a:t>Миотропные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спазмолитики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75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</a:rPr>
                        <a:t>Гормональный препарат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17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Стимуляторы дыхания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0425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</a:rPr>
                        <a:t>Средство, улучшающее мозговой кровоток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40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</a:rPr>
                        <a:t>Противомикробное средство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62325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Стимулятор гемопоэза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5231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</a:rPr>
                        <a:t>Витамины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62742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II </a:t>
                      </a:r>
                      <a:r>
                        <a:rPr lang="ru-RU" sz="1600" u="sng" dirty="0">
                          <a:solidFill>
                            <a:srgbClr val="3C127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endParaRPr lang="ru-RU" sz="1600" dirty="0">
                        <a:solidFill>
                          <a:srgbClr val="3C127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7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Антибиотики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Систему, которая была получена при оценке острого действия, помещали в термостат (ТСО -1/80 СПУ, Россия) при температуре 25°С на 18 часов.</a:t>
                      </a:r>
                    </a:p>
                    <a:p>
                      <a:pPr algn="just"/>
                      <a:endParaRPr lang="ru-RU" sz="1400" dirty="0">
                        <a:effectLst/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 истечении времени, регистрировали изменения интенсивности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юминесценции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тест-объекта с помощью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биохемилюминометра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БХЛ-06 (Нижний Новгород, Россия).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8193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ED8AC2E-BE3B-E9F0-136B-126A63A47726}"/>
              </a:ext>
            </a:extLst>
          </p:cNvPr>
          <p:cNvCxnSpPr/>
          <p:nvPr/>
        </p:nvCxnSpPr>
        <p:spPr>
          <a:xfrm flipH="1">
            <a:off x="4920344" y="1576449"/>
            <a:ext cx="15833" cy="435824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1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F2A5640-D1D6-F961-AA01-67441DEFC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406449"/>
              </p:ext>
            </p:extLst>
          </p:nvPr>
        </p:nvGraphicFramePr>
        <p:xfrm>
          <a:off x="897577" y="974560"/>
          <a:ext cx="1051559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04">
                  <a:extLst>
                    <a:ext uri="{9D8B030D-6E8A-4147-A177-3AD203B41FA5}">
                      <a16:colId xmlns:a16="http://schemas.microsoft.com/office/drawing/2014/main" val="360546947"/>
                    </a:ext>
                  </a:extLst>
                </a:gridCol>
                <a:gridCol w="3477731">
                  <a:extLst>
                    <a:ext uri="{9D8B030D-6E8A-4147-A177-3AD203B41FA5}">
                      <a16:colId xmlns:a16="http://schemas.microsoft.com/office/drawing/2014/main" val="2333111520"/>
                    </a:ext>
                  </a:extLst>
                </a:gridCol>
                <a:gridCol w="6310463">
                  <a:extLst>
                    <a:ext uri="{9D8B030D-6E8A-4147-A177-3AD203B41FA5}">
                      <a16:colId xmlns:a16="http://schemas.microsoft.com/office/drawing/2014/main" val="451526830"/>
                    </a:ext>
                  </a:extLst>
                </a:gridCol>
              </a:tblGrid>
              <a:tr h="267081">
                <a:tc gridSpan="3">
                  <a:txBody>
                    <a:bodyPr/>
                    <a:lstStyle/>
                    <a:p>
                      <a:pPr algn="just" rtl="0" fontAlgn="base"/>
                      <a:r>
                        <a:rPr lang="en-US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III </a:t>
                      </a:r>
                      <a:r>
                        <a:rPr lang="ru-RU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группа, </a:t>
                      </a:r>
                      <a:r>
                        <a:rPr lang="en-US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IV </a:t>
                      </a:r>
                      <a:r>
                        <a:rPr lang="ru-RU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группа, </a:t>
                      </a:r>
                      <a:r>
                        <a:rPr lang="en-US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V </a:t>
                      </a:r>
                      <a:r>
                        <a:rPr lang="ru-RU" sz="1600" u="sng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  <a:r>
                        <a:rPr lang="ru-RU" sz="1600" dirty="0">
                          <a:solidFill>
                            <a:srgbClr val="4D05AB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600" b="1" i="0" dirty="0">
                        <a:solidFill>
                          <a:srgbClr val="4D05AB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6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1.​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Антагонист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гистаминовых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Н1-рецепторов; снотворное​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В систему, подготовленную при оценки острого действия, добавляли по 50 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 разведённой 1:2 жидкой питательной среды, содержащую 3% раствор 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.​</a:t>
                      </a:r>
                    </a:p>
                    <a:p>
                      <a:pPr algn="just" rtl="0" fontAlgn="base"/>
                      <a:r>
                        <a:rPr lang="af-ZA" sz="1400" dirty="0"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Полученную систему перемешивали на Мини-шейкере 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effectLst/>
                          <a:latin typeface="Times New Roman"/>
                        </a:rPr>
                        <a:t>, 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Латвия) в течении 5 минут.​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После, готовую систему помещали в термостат (ТСО -1/80 СПУ, Россия) при температуре 25°С на 18 часов.​</a:t>
                      </a:r>
                    </a:p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 ​</a:t>
                      </a:r>
                    </a:p>
                    <a:p>
                      <a:pPr marL="285750" indent="-285750" algn="just" rtl="0" fontAlgn="base">
                        <a:buFont typeface="Wingdings"/>
                        <a:buChar char="Ø"/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Затем, через 18 часов, регистрировали изменения интенсивности люминесценции тест-объекта на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биохемилюминометре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БХЛ-06 (Нижний Новгород, Россия).​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8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2.​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Блокаторы ​</a:t>
                      </a:r>
                    </a:p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Н1-гистаминовых рецепторов​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04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3.​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Противовирусный препарат​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45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4.​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Ингибиторы </a:t>
                      </a:r>
                      <a:r>
                        <a:rPr lang="ru-RU" sz="1400" u="sng" strike="noStrike" dirty="0">
                          <a:effectLst/>
                          <a:latin typeface="Times New Roman"/>
                          <a:hlinkClick r:id="rId2"/>
                        </a:rPr>
                        <a:t>(АПФ)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333100"/>
                  </a:ext>
                </a:extLst>
              </a:tr>
              <a:tr h="60384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5.​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Противоопухолевые препараты​</a:t>
                      </a:r>
                      <a:endParaRPr lang="ru-RU" sz="1400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36549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432D15F-DF53-AC9B-6D80-28D944C55FF5}"/>
              </a:ext>
            </a:extLst>
          </p:cNvPr>
          <p:cNvCxnSpPr/>
          <p:nvPr/>
        </p:nvCxnSpPr>
        <p:spPr>
          <a:xfrm>
            <a:off x="5094515" y="1299358"/>
            <a:ext cx="13855" cy="293320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800C6D-9ED1-AD57-1B98-36A50CD84AD6}"/>
              </a:ext>
            </a:extLst>
          </p:cNvPr>
          <p:cNvSpPr txBox="1"/>
          <p:nvPr/>
        </p:nvSpPr>
        <p:spPr>
          <a:xfrm>
            <a:off x="290946" y="4368140"/>
            <a:ext cx="1143197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2000" dirty="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основании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полученых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данных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строились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графические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зависимости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изменения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интенсивности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люминесценции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тест-объекта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в </a:t>
            </a:r>
            <a:r>
              <a:rPr lang="en-US" sz="2000" dirty="0" err="1">
                <a:latin typeface="Times New Roman"/>
                <a:cs typeface="Times New Roman"/>
              </a:rPr>
              <a:t>зависимости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вносимых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концентраций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исследуемых</a:t>
            </a:r>
            <a:r>
              <a:rPr lang="en-US" sz="2000" dirty="0">
                <a:latin typeface="Times New Roman"/>
                <a:cs typeface="Times New Roman"/>
              </a:rPr>
              <a:t> ЛВ, </a:t>
            </a:r>
            <a:r>
              <a:rPr lang="en-US" sz="2000" dirty="0" err="1">
                <a:latin typeface="Times New Roman"/>
                <a:cs typeface="Times New Roman"/>
              </a:rPr>
              <a:t>подсчёты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показателей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экотоксичности</a:t>
            </a:r>
            <a:r>
              <a:rPr lang="en-US" sz="2000" dirty="0">
                <a:latin typeface="Times New Roman"/>
                <a:cs typeface="Times New Roman"/>
              </a:rPr>
              <a:t> – </a:t>
            </a:r>
            <a:r>
              <a:rPr lang="en-US" sz="2000" i="1" dirty="0">
                <a:latin typeface="Times New Roman"/>
                <a:cs typeface="Times New Roman"/>
              </a:rPr>
              <a:t>ЭК</a:t>
            </a:r>
            <a:r>
              <a:rPr lang="en-US" sz="2000" i="1" baseline="-25000" dirty="0">
                <a:latin typeface="Times New Roman"/>
                <a:cs typeface="Times New Roman"/>
              </a:rPr>
              <a:t>50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или</a:t>
            </a:r>
            <a:r>
              <a:rPr lang="en-US" sz="2000" baseline="30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ЭК</a:t>
            </a:r>
            <a:r>
              <a:rPr lang="en-US" sz="2000" i="1" baseline="-25000" dirty="0">
                <a:latin typeface="Times New Roman"/>
                <a:cs typeface="Times New Roman"/>
              </a:rPr>
              <a:t>80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dirty="0" err="1">
                <a:latin typeface="Times New Roman"/>
                <a:cs typeface="Times New Roman"/>
              </a:rPr>
              <a:t>расчёт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ИТ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i="1" dirty="0" err="1">
                <a:latin typeface="Times New Roman"/>
                <a:cs typeface="Times New Roman"/>
              </a:rPr>
              <a:t>см</a:t>
            </a:r>
            <a:r>
              <a:rPr lang="en-US" sz="2000" i="1" dirty="0">
                <a:latin typeface="Times New Roman"/>
                <a:cs typeface="Times New Roman"/>
              </a:rPr>
              <a:t>. </a:t>
            </a:r>
            <a:r>
              <a:rPr lang="en-US" sz="2000" i="1" dirty="0" err="1">
                <a:latin typeface="Times New Roman"/>
                <a:cs typeface="Times New Roman"/>
              </a:rPr>
              <a:t>Формула</a:t>
            </a:r>
            <a:r>
              <a:rPr lang="en-US" sz="2000" i="1" dirty="0">
                <a:latin typeface="Times New Roman"/>
                <a:cs typeface="Times New Roman"/>
              </a:rPr>
              <a:t> II</a:t>
            </a:r>
            <a:r>
              <a:rPr lang="en-US" sz="2000" dirty="0">
                <a:latin typeface="Times New Roman"/>
                <a:cs typeface="Times New Roman"/>
              </a:rPr>
              <a:t>)):</a:t>
            </a:r>
            <a:endParaRPr lang="ru-RU"/>
          </a:p>
          <a:p>
            <a:pPr indent="457200" algn="ctr"/>
            <a:r>
              <a:rPr lang="en-US" sz="2000" dirty="0">
                <a:latin typeface="Times New Roman"/>
                <a:cs typeface="Times New Roman"/>
              </a:rPr>
              <a:t>	ИТ = (Ik – Io/Ik) × 100 %,                    II</a:t>
            </a:r>
          </a:p>
          <a:p>
            <a:pPr indent="457200" algn="just"/>
            <a:r>
              <a:rPr lang="en-US" sz="2000" dirty="0" err="1">
                <a:latin typeface="Times New Roman"/>
                <a:cs typeface="Times New Roman"/>
              </a:rPr>
              <a:t>где</a:t>
            </a:r>
            <a:r>
              <a:rPr lang="en-US" sz="2000" dirty="0">
                <a:latin typeface="Times New Roman"/>
                <a:cs typeface="Times New Roman"/>
              </a:rPr>
              <a:t> Ik – </a:t>
            </a:r>
            <a:r>
              <a:rPr lang="en-US" sz="2000" dirty="0" err="1">
                <a:latin typeface="Times New Roman"/>
                <a:cs typeface="Times New Roman"/>
              </a:rPr>
              <a:t>интенсивность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свечения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биотеста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контрольной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пробе</a:t>
            </a:r>
            <a:r>
              <a:rPr lang="en-US" sz="2000" dirty="0">
                <a:latin typeface="Times New Roman"/>
                <a:cs typeface="Times New Roman"/>
              </a:rPr>
              <a:t>; Io – </a:t>
            </a:r>
            <a:r>
              <a:rPr lang="en-US" sz="2000" dirty="0" err="1">
                <a:latin typeface="Times New Roman"/>
                <a:cs typeface="Times New Roman"/>
              </a:rPr>
              <a:t>интенсивность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свечения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биотеста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опытной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пробе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909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CC7F5-B165-C706-89ED-E7527AD4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9" y="58345"/>
            <a:ext cx="6171367" cy="143337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940470"/>
                </a:solidFill>
                <a:latin typeface="Times New Roman"/>
                <a:cs typeface="Times New Roman"/>
              </a:rPr>
              <a:t>3.</a:t>
            </a:r>
            <a:r>
              <a:rPr lang="ru-RU" sz="2000" b="1" dirty="0">
                <a:solidFill>
                  <a:srgbClr val="940470"/>
                </a:solidFill>
                <a:latin typeface="Times New Roman"/>
                <a:cs typeface="Times New Roman"/>
              </a:rPr>
              <a:t> Оценка специфических механизмов проявления </a:t>
            </a:r>
            <a:r>
              <a:rPr lang="ru-RU" sz="2000" b="1" err="1">
                <a:solidFill>
                  <a:srgbClr val="940470"/>
                </a:solidFill>
                <a:latin typeface="Times New Roman"/>
                <a:cs typeface="Times New Roman"/>
              </a:rPr>
              <a:t>экотоксичности</a:t>
            </a:r>
            <a:r>
              <a:rPr lang="ru-RU" sz="2000" b="1" dirty="0">
                <a:solidFill>
                  <a:srgbClr val="940470"/>
                </a:solidFill>
                <a:latin typeface="Times New Roman"/>
                <a:cs typeface="Times New Roman"/>
              </a:rPr>
              <a:t> ЛВ с использованием рекомбинантных люминесцентных бактерий (</a:t>
            </a:r>
            <a:r>
              <a:rPr lang="ru-RU" sz="2000" b="1" err="1">
                <a:solidFill>
                  <a:srgbClr val="940470"/>
                </a:solidFill>
                <a:latin typeface="Times New Roman"/>
                <a:cs typeface="Times New Roman"/>
              </a:rPr>
              <a:t>биорепортерных</a:t>
            </a:r>
            <a:r>
              <a:rPr lang="ru-RU" sz="2000" b="1" dirty="0">
                <a:solidFill>
                  <a:srgbClr val="940470"/>
                </a:solidFill>
                <a:latin typeface="Times New Roman"/>
                <a:cs typeface="Times New Roman"/>
              </a:rPr>
              <a:t> штаммов).</a:t>
            </a:r>
            <a:endParaRPr lang="ru-RU" sz="2000" dirty="0">
              <a:solidFill>
                <a:srgbClr val="94047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EA7E7-E8FE-1A22-2971-8FB4B488D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0" y="1809654"/>
            <a:ext cx="5191653" cy="36943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/>
                <a:cs typeface="Times New Roman"/>
              </a:rPr>
              <a:t>Ещё одними биотестами в работе выступили рекомбинантные микроорганизмы с клонированными в них генами (</a:t>
            </a:r>
            <a:r>
              <a:rPr lang="ru-RU" sz="2000" err="1">
                <a:latin typeface="Times New Roman"/>
                <a:cs typeface="Times New Roman"/>
              </a:rPr>
              <a:t>lux</a:t>
            </a:r>
            <a:r>
              <a:rPr lang="ru-RU" sz="2000" dirty="0">
                <a:latin typeface="Times New Roman"/>
                <a:cs typeface="Times New Roman"/>
              </a:rPr>
              <a:t>-оперонами) природных люминесцентных бактерий – </a:t>
            </a:r>
            <a:r>
              <a:rPr lang="ru-RU" sz="2000" i="1" dirty="0">
                <a:latin typeface="Times New Roman"/>
                <a:cs typeface="Times New Roman"/>
              </a:rPr>
              <a:t>E. </a:t>
            </a:r>
            <a:r>
              <a:rPr lang="ru-RU" sz="2000" i="1" err="1">
                <a:latin typeface="Times New Roman"/>
                <a:cs typeface="Times New Roman"/>
              </a:rPr>
              <a:t>coli</a:t>
            </a:r>
            <a:r>
              <a:rPr lang="ru-RU" sz="2000" i="1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MG1655 (</a:t>
            </a:r>
            <a:r>
              <a:rPr lang="ru-RU" sz="2000" err="1">
                <a:latin typeface="Times New Roman"/>
                <a:cs typeface="Times New Roman"/>
              </a:rPr>
              <a:t>pRecA-lux</a:t>
            </a:r>
            <a:r>
              <a:rPr lang="ru-RU" sz="2000" dirty="0">
                <a:latin typeface="Times New Roman"/>
                <a:cs typeface="Times New Roman"/>
              </a:rPr>
              <a:t>) и </a:t>
            </a:r>
            <a:r>
              <a:rPr lang="ru-RU" sz="2000" i="1" dirty="0">
                <a:latin typeface="Times New Roman"/>
                <a:cs typeface="Times New Roman"/>
              </a:rPr>
              <a:t>E. </a:t>
            </a:r>
            <a:r>
              <a:rPr lang="ru-RU" sz="2000" i="1" err="1">
                <a:latin typeface="Times New Roman"/>
                <a:cs typeface="Times New Roman"/>
              </a:rPr>
              <a:t>coli</a:t>
            </a:r>
            <a:r>
              <a:rPr lang="ru-RU" sz="2000" i="1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MG1655 (</a:t>
            </a:r>
            <a:r>
              <a:rPr lang="ru-RU" sz="2000" err="1">
                <a:latin typeface="Times New Roman"/>
                <a:cs typeface="Times New Roman"/>
              </a:rPr>
              <a:t>pColD-lux</a:t>
            </a:r>
            <a:r>
              <a:rPr lang="ru-RU" sz="2000" dirty="0">
                <a:latin typeface="Times New Roman"/>
                <a:cs typeface="Times New Roman"/>
              </a:rPr>
              <a:t>). </a:t>
            </a:r>
            <a:endParaRPr lang="ru-RU" sz="2000" dirty="0">
              <a:cs typeface="Calibri" panose="020F0502020204030204"/>
            </a:endParaRPr>
          </a:p>
          <a:p>
            <a:pPr marL="0" indent="457200" algn="just">
              <a:buNone/>
            </a:pPr>
            <a:r>
              <a:rPr lang="ru-RU" sz="2000" dirty="0">
                <a:latin typeface="Times New Roman"/>
                <a:cs typeface="Times New Roman"/>
              </a:rPr>
              <a:t>Предварительно изучали влияние на них сигнального (контрольного) агента – раствора </a:t>
            </a:r>
            <a:r>
              <a:rPr lang="ru-RU" sz="2000" err="1">
                <a:latin typeface="Times New Roman"/>
                <a:cs typeface="Times New Roman"/>
              </a:rPr>
              <a:t>диоксидина</a:t>
            </a:r>
            <a:r>
              <a:rPr lang="ru-RU" sz="2000" dirty="0">
                <a:latin typeface="Times New Roman"/>
                <a:cs typeface="Times New Roman"/>
              </a:rPr>
              <a:t> 10 мг/мл 10 мл, его разводили до концентрации </a:t>
            </a:r>
            <a:r>
              <a:rPr lang="ru-RU" sz="2000" i="1" dirty="0">
                <a:latin typeface="Times New Roman"/>
                <a:cs typeface="Times New Roman"/>
              </a:rPr>
              <a:t>1</a:t>
            </a:r>
            <a:r>
              <a:rPr lang="ru-RU" sz="2000" dirty="0">
                <a:latin typeface="Times New Roman"/>
                <a:cs typeface="Times New Roman"/>
              </a:rPr>
              <a:t> мг/мл, которой затем и воздействовали на биотесты. 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/>
                <a:cs typeface="Times New Roman"/>
              </a:rPr>
              <a:t>Далее непосредственно приступали к оценке </a:t>
            </a:r>
            <a:r>
              <a:rPr lang="ru-RU" sz="2000" dirty="0" err="1">
                <a:latin typeface="Times New Roman"/>
                <a:cs typeface="Times New Roman"/>
              </a:rPr>
              <a:t>экотоксичности</a:t>
            </a:r>
            <a:r>
              <a:rPr lang="ru-RU" sz="2000" dirty="0">
                <a:latin typeface="Times New Roman"/>
                <a:cs typeface="Times New Roman"/>
              </a:rPr>
              <a:t> противоопухолевых веществ  – </a:t>
            </a:r>
            <a:r>
              <a:rPr lang="ru-RU" sz="2000" i="1" dirty="0" err="1">
                <a:latin typeface="Times New Roman"/>
                <a:cs typeface="Times New Roman"/>
              </a:rPr>
              <a:t>гемцитабина</a:t>
            </a:r>
            <a:r>
              <a:rPr lang="ru-RU" sz="2000" dirty="0">
                <a:latin typeface="Times New Roman"/>
                <a:cs typeface="Times New Roman"/>
              </a:rPr>
              <a:t> и </a:t>
            </a:r>
            <a:r>
              <a:rPr lang="ru-RU" sz="2000" i="1" dirty="0" err="1">
                <a:latin typeface="Times New Roman"/>
                <a:cs typeface="Times New Roman"/>
              </a:rPr>
              <a:t>паклитаксела</a:t>
            </a:r>
            <a:r>
              <a:rPr lang="ru-RU" sz="2000" dirty="0">
                <a:latin typeface="Times New Roman"/>
                <a:cs typeface="Times New Roman"/>
              </a:rPr>
              <a:t> – она включала оценку острой и хронической токсичности. Методика описана в</a:t>
            </a:r>
            <a:r>
              <a:rPr lang="ru-RU" sz="2000" i="1" dirty="0">
                <a:latin typeface="Times New Roman"/>
                <a:cs typeface="Times New Roman"/>
              </a:rPr>
              <a:t> Таблице 4</a:t>
            </a:r>
            <a:r>
              <a:rPr lang="ru-RU" sz="2000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Calibri"/>
            </a:endParaRPr>
          </a:p>
        </p:txBody>
      </p:sp>
      <p:pic>
        <p:nvPicPr>
          <p:cNvPr id="4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A7820AE-3833-7506-3457-8CAC5D223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5" r="-1" b="16975"/>
          <a:stretch/>
        </p:blipFill>
        <p:spPr>
          <a:xfrm>
            <a:off x="5409016" y="-4"/>
            <a:ext cx="67829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B8745D3-4BF6-79D9-1B85-12D580FED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563"/>
          <a:stretch/>
        </p:blipFill>
        <p:spPr>
          <a:xfrm>
            <a:off x="5251221" y="3802961"/>
            <a:ext cx="6937992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4005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5824521-F2CB-5F4E-E6F8-4ECDEAFB7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33834"/>
              </p:ext>
            </p:extLst>
          </p:nvPr>
        </p:nvGraphicFramePr>
        <p:xfrm>
          <a:off x="335280" y="711200"/>
          <a:ext cx="11312594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399124183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438192475"/>
                    </a:ext>
                  </a:extLst>
                </a:gridCol>
                <a:gridCol w="3347154">
                  <a:extLst>
                    <a:ext uri="{9D8B030D-6E8A-4147-A177-3AD203B41FA5}">
                      <a16:colId xmlns:a16="http://schemas.microsoft.com/office/drawing/2014/main" val="1166420533"/>
                    </a:ext>
                  </a:extLst>
                </a:gridCol>
              </a:tblGrid>
              <a:tr h="41304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Название генно-инженерных биотестов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острого действия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хронического действия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48559"/>
                  </a:ext>
                </a:extLst>
              </a:tr>
              <a:tr h="5418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E. coli MG1655 (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pRecA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-lux)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E. coli MG1655 (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pColD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-lux)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Генно-инженерные штаммы культивировали в термостате(ТСО -1/80 СПУ, Россия) на протяжении 16 часов при температуре 37,0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 на жидкой питательной среде, содержащую 100 мкг/мл ампициллина.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Полученную культуру разбавляли питательной средой до концентрации клеток, соответствующей 0,1 единиц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МакФарланда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помещали в термостат при температуре 37,0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 на 2-3 часа, а затем использовали в эксперименте.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 компоненты рассчитывались на определённый объём кюветы –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1200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кювету, с помощью дозатора на необходимое количество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для эксперимента, поочерёдно добавляли: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1100 до 1148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1% раствора </a:t>
                      </a:r>
                      <a:r>
                        <a:rPr lang="af-Z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 добавлением 100 мкг/мл ампициллина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 до 50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растворов ЛВ, приготовленных в концентрации 1 мг/мл, концентрация ЛВ в пробе составила: 0,002, 0,005, 0,01, 0,02, 0,05 мкг/мл</a:t>
                      </a: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Полученную систему перемешивали на Мини-шейкере 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Латвия) в течении 5 минут.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Готовили б/с: 150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ночной культуры генно-инженерных биотестов, добавляли 1000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1% раствора 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 ампициллином.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Добавляли в систему по 50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б/с.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Параллельно готовили контрольную пробу, которая содержала: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1150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3% раствора 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endParaRPr lang="af-ZA" sz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indent="0" algn="just">
                        <a:buFont typeface="Arial"/>
                        <a:buChar char="•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б/с</a:t>
                      </a: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Регистрация изменения интенсивности люминесценции тест-объекта осуществляли с помощью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биохемилюминометра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БХЛ-06 (Нижний Новгород, Россия) через 60, 120, 180 и 240 минут экспозиции.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систему, подготовленную при оценки острого действия, добавляли по 50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разведённой 1:2 жидкой питательной среды, содержащую 1% раствор </a:t>
                      </a:r>
                      <a:r>
                        <a:rPr lang="af-Z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NaCl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 ампициллином.</a:t>
                      </a:r>
                      <a:endParaRPr lang="ru-RU" dirty="0"/>
                    </a:p>
                    <a:p>
                      <a:pPr marL="342900" lvl="0" indent="0" algn="just">
                        <a:buFont typeface="Wingdings"/>
                        <a:buChar char="Ø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Полученную систему перемешивали на Мини-шейкере 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OS-20 (</a:t>
                      </a:r>
                      <a:r>
                        <a:rPr lang="af-Z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Biosan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Латвия) в течении 5 минут.</a:t>
                      </a:r>
                    </a:p>
                    <a:p>
                      <a:pPr marL="0"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После, готовую систему помещали в термостат (ТСО -1/80 СПУ, Россия) при температуре 37°С на 18 часов.</a:t>
                      </a:r>
                    </a:p>
                    <a:p>
                      <a:pPr marL="0" indent="0"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indent="0" algn="just">
                        <a:buFont typeface="Wingdings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Через 18 часов, регистрировали изменения интенсивности люминесценции тест-объекта 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биохемилюминометре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БХЛ-06 (Нижний Новгород, Россия).</a:t>
                      </a:r>
                    </a:p>
                    <a:p>
                      <a:pPr algn="just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11553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7AA4896-052C-AD49-52F2-E6DA1532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12" y="-99137"/>
            <a:ext cx="11602720" cy="99288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sz="1500" i="1" dirty="0">
                <a:latin typeface="Times New Roman"/>
                <a:cs typeface="Times New Roman"/>
              </a:rPr>
              <a:t>Таблица 4.</a:t>
            </a:r>
            <a:r>
              <a:rPr lang="ru-RU" sz="1500" dirty="0">
                <a:latin typeface="Times New Roman"/>
                <a:cs typeface="Times New Roman"/>
              </a:rPr>
              <a:t> – Методика оценки </a:t>
            </a:r>
            <a:r>
              <a:rPr lang="ru-RU" sz="1500" i="1" dirty="0">
                <a:latin typeface="Times New Roman"/>
                <a:cs typeface="Times New Roman"/>
              </a:rPr>
              <a:t>острого</a:t>
            </a:r>
            <a:r>
              <a:rPr lang="ru-RU" sz="1500" dirty="0">
                <a:latin typeface="Times New Roman"/>
                <a:cs typeface="Times New Roman"/>
              </a:rPr>
              <a:t> и </a:t>
            </a:r>
            <a:r>
              <a:rPr lang="ru-RU" sz="1500" i="1" dirty="0">
                <a:latin typeface="Times New Roman"/>
                <a:cs typeface="Times New Roman"/>
              </a:rPr>
              <a:t>хронического </a:t>
            </a:r>
            <a:r>
              <a:rPr lang="ru-RU" sz="1500" dirty="0">
                <a:latin typeface="Times New Roman"/>
                <a:cs typeface="Times New Roman"/>
              </a:rPr>
              <a:t>действия противоопухолевых препаратов на генно-инженерные штаммы </a:t>
            </a:r>
            <a:r>
              <a:rPr lang="ru-RU" sz="1500" i="1" dirty="0">
                <a:latin typeface="Times New Roman"/>
                <a:cs typeface="Times New Roman"/>
              </a:rPr>
              <a:t>E. </a:t>
            </a:r>
            <a:r>
              <a:rPr lang="ru-RU" sz="1500" i="1" dirty="0" err="1">
                <a:latin typeface="Times New Roman"/>
                <a:cs typeface="Times New Roman"/>
              </a:rPr>
              <a:t>coli</a:t>
            </a:r>
            <a:r>
              <a:rPr lang="ru-RU" sz="1500" i="1" dirty="0">
                <a:latin typeface="Times New Roman"/>
                <a:cs typeface="Times New Roman"/>
              </a:rPr>
              <a:t> </a:t>
            </a:r>
            <a:r>
              <a:rPr lang="ru-RU" sz="1500" dirty="0">
                <a:latin typeface="Times New Roman"/>
                <a:cs typeface="Times New Roman"/>
              </a:rPr>
              <a:t>MG1655 (</a:t>
            </a:r>
            <a:r>
              <a:rPr lang="ru-RU" sz="1500" dirty="0" err="1">
                <a:latin typeface="Times New Roman"/>
                <a:cs typeface="Times New Roman"/>
              </a:rPr>
              <a:t>pRecA-lux</a:t>
            </a:r>
            <a:r>
              <a:rPr lang="ru-RU" sz="1500" dirty="0">
                <a:latin typeface="Times New Roman"/>
                <a:cs typeface="Times New Roman"/>
              </a:rPr>
              <a:t>) и </a:t>
            </a:r>
            <a:r>
              <a:rPr lang="ru-RU" sz="1500" i="1" dirty="0">
                <a:latin typeface="Times New Roman"/>
                <a:cs typeface="Times New Roman"/>
              </a:rPr>
              <a:t>E. </a:t>
            </a:r>
            <a:r>
              <a:rPr lang="ru-RU" sz="1500" i="1" dirty="0" err="1">
                <a:latin typeface="Times New Roman"/>
                <a:cs typeface="Times New Roman"/>
              </a:rPr>
              <a:t>coli</a:t>
            </a:r>
            <a:r>
              <a:rPr lang="ru-RU" sz="1500" i="1" dirty="0">
                <a:latin typeface="Times New Roman"/>
                <a:cs typeface="Times New Roman"/>
              </a:rPr>
              <a:t> </a:t>
            </a:r>
            <a:r>
              <a:rPr lang="ru-RU" sz="1500" dirty="0">
                <a:latin typeface="Times New Roman"/>
                <a:cs typeface="Times New Roman"/>
              </a:rPr>
              <a:t>MG1655 (</a:t>
            </a:r>
            <a:r>
              <a:rPr lang="ru-RU" sz="1500" dirty="0" err="1">
                <a:latin typeface="Times New Roman"/>
                <a:cs typeface="Times New Roman"/>
              </a:rPr>
              <a:t>pColD-lux</a:t>
            </a:r>
            <a:r>
              <a:rPr lang="ru-RU" sz="1500" dirty="0">
                <a:latin typeface="Times New Roman"/>
                <a:cs typeface="Times New Roman"/>
              </a:rPr>
              <a:t>).</a:t>
            </a:r>
            <a:endParaRPr lang="ru-RU" sz="1500">
              <a:latin typeface="Times New Roman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6108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3BEBC-A056-D542-1C0B-A8A636EF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2920" y="517525"/>
            <a:ext cx="10515600" cy="3502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/>
                <a:ea typeface="+mj-lt"/>
                <a:cs typeface="+mj-lt"/>
              </a:rPr>
              <a:t>Результаты исследования и обсуждение.</a:t>
            </a:r>
            <a:endParaRPr lang="ru-RU" sz="2400" i="1" dirty="0">
              <a:latin typeface="Times New Roman"/>
              <a:cs typeface="Calibri Ligh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DA7F5-FAC5-39DD-9E07-C7233A51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27785"/>
            <a:ext cx="11064240" cy="4849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i="1" dirty="0">
                <a:latin typeface="Times New Roman"/>
                <a:ea typeface="+mn-lt"/>
                <a:cs typeface="+mn-lt"/>
              </a:rPr>
              <a:t>Таблица 5.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– Данные местах и объектах выделения изолятов.</a:t>
            </a:r>
            <a:endParaRPr lang="ru-RU" sz="1800">
              <a:latin typeface="Times New Roman"/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E5E090B-6F27-655B-0062-E454E6013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6" y="109229"/>
            <a:ext cx="942975" cy="9334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07F5DA8-B436-F10F-DD12-B26E4BA5793B}"/>
              </a:ext>
            </a:extLst>
          </p:cNvPr>
          <p:cNvSpPr txBox="1">
            <a:spLocks/>
          </p:cNvSpPr>
          <p:nvPr/>
        </p:nvSpPr>
        <p:spPr>
          <a:xfrm>
            <a:off x="393454" y="454046"/>
            <a:ext cx="499688" cy="57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10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764CB3-EB3D-1E3F-1ABA-CE54DE54D67B}"/>
              </a:ext>
            </a:extLst>
          </p:cNvPr>
          <p:cNvSpPr txBox="1">
            <a:spLocks/>
          </p:cNvSpPr>
          <p:nvPr/>
        </p:nvSpPr>
        <p:spPr>
          <a:xfrm>
            <a:off x="980440" y="984885"/>
            <a:ext cx="10515600" cy="35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AutoNum type="arabicPeriod"/>
            </a:pPr>
            <a:r>
              <a:rPr lang="ru-RU" sz="1800" b="1" dirty="0">
                <a:solidFill>
                  <a:srgbClr val="940470"/>
                </a:solidFill>
                <a:latin typeface="Times New Roman"/>
                <a:ea typeface="+mj-lt"/>
                <a:cs typeface="Times New Roman"/>
              </a:rPr>
              <a:t>Идентификация люминесцентных штаммов.</a:t>
            </a:r>
            <a:endParaRPr lang="ru-RU" sz="1800" dirty="0">
              <a:solidFill>
                <a:srgbClr val="940470"/>
              </a:solidFill>
              <a:cs typeface="Times New Roman"/>
            </a:endParaRPr>
          </a:p>
          <a:p>
            <a:pPr indent="457200">
              <a:spcBef>
                <a:spcPts val="0"/>
              </a:spcBef>
            </a:pPr>
            <a:endParaRPr lang="ru-RU" dirty="0">
              <a:cs typeface="Calibri Light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F739752-0311-9D22-9AE2-EC3D03D1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35335"/>
              </p:ext>
            </p:extLst>
          </p:nvPr>
        </p:nvGraphicFramePr>
        <p:xfrm>
          <a:off x="243840" y="1778000"/>
          <a:ext cx="6149426" cy="1540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val="4292479423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42626836"/>
                    </a:ext>
                  </a:extLst>
                </a:gridCol>
                <a:gridCol w="218435">
                  <a:extLst>
                    <a:ext uri="{9D8B030D-6E8A-4147-A177-3AD203B41FA5}">
                      <a16:colId xmlns:a16="http://schemas.microsoft.com/office/drawing/2014/main" val="504421680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216186727"/>
                    </a:ext>
                  </a:extLst>
                </a:gridCol>
                <a:gridCol w="2573111">
                  <a:extLst>
                    <a:ext uri="{9D8B030D-6E8A-4147-A177-3AD203B41FA5}">
                      <a16:colId xmlns:a16="http://schemas.microsoft.com/office/drawing/2014/main" val="4284744771"/>
                    </a:ext>
                  </a:extLst>
                </a:gridCol>
              </a:tblGrid>
              <a:tr h="6955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Присвоенный </a:t>
                      </a:r>
                      <a:endParaRPr lang="ru-RU"/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dirty="0"/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Место выделения</a:t>
                      </a:r>
                      <a:endParaRPr lang="ru-RU"/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Объект выделения</a:t>
                      </a:r>
                      <a:endParaRPr lang="ru-RU"/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61255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Sh1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/>
                        </a:rPr>
                        <a:t>  Азовское море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Crangon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crangon</a:t>
                      </a:r>
                      <a:endParaRPr lang="af-ZA" sz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04487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Fb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/>
                        </a:rPr>
                        <a:t>Чёрное море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Belone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belone</a:t>
                      </a:r>
                      <a:endParaRPr lang="af-ZA" sz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201668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Азовское море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Eriphia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verrucosa</a:t>
                      </a:r>
                      <a:endParaRPr lang="af-ZA" sz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718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D8ABB46-A07B-9518-3954-F3E396B544B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B6175-ACFA-47EF-4FF9-DEDF994A47CF}"/>
              </a:ext>
            </a:extLst>
          </p:cNvPr>
          <p:cNvSpPr txBox="1"/>
          <p:nvPr/>
        </p:nvSpPr>
        <p:spPr>
          <a:xfrm>
            <a:off x="5049520" y="3616960"/>
            <a:ext cx="65633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Таблица</a:t>
            </a:r>
            <a:r>
              <a:rPr lang="en-US" i="1" dirty="0">
                <a:latin typeface="Times New Roman"/>
                <a:cs typeface="Times New Roman"/>
              </a:rPr>
              <a:t> 6.</a:t>
            </a:r>
            <a:r>
              <a:rPr lang="en-US" dirty="0">
                <a:latin typeface="Times New Roman"/>
                <a:cs typeface="Times New Roman"/>
              </a:rPr>
              <a:t> – </a:t>
            </a:r>
            <a:r>
              <a:rPr lang="en-US" dirty="0" err="1">
                <a:latin typeface="Times New Roman"/>
                <a:cs typeface="Times New Roman"/>
              </a:rPr>
              <a:t>Морфологические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характеристики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тест-объектов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EC54093-1843-369D-8383-A66A811B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07043"/>
              </p:ext>
            </p:extLst>
          </p:nvPr>
        </p:nvGraphicFramePr>
        <p:xfrm>
          <a:off x="4998085" y="4073334"/>
          <a:ext cx="6808470" cy="230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485">
                  <a:extLst>
                    <a:ext uri="{9D8B030D-6E8A-4147-A177-3AD203B41FA5}">
                      <a16:colId xmlns:a16="http://schemas.microsoft.com/office/drawing/2014/main" val="768068430"/>
                    </a:ext>
                  </a:extLst>
                </a:gridCol>
                <a:gridCol w="1289685">
                  <a:extLst>
                    <a:ext uri="{9D8B030D-6E8A-4147-A177-3AD203B41FA5}">
                      <a16:colId xmlns:a16="http://schemas.microsoft.com/office/drawing/2014/main" val="154544590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68376781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8711376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771001764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677932918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3825717311"/>
                    </a:ext>
                  </a:extLst>
                </a:gridCol>
              </a:tblGrid>
              <a:tr h="29180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Код тест-объекта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Характеристики колоний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91624"/>
                  </a:ext>
                </a:extLst>
              </a:tr>
              <a:tr h="1057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размер, 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мм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цвет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форма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консистенция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характер 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поверхности 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колоний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EF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36248"/>
                  </a:ext>
                </a:extLst>
              </a:tr>
              <a:tr h="291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Sh1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белые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круглые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слизистые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выпуклая, 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гладкая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556364"/>
                  </a:ext>
                </a:extLst>
              </a:tr>
              <a:tr h="291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Fb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9493"/>
                  </a:ext>
                </a:extLst>
              </a:tr>
              <a:tr h="291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834761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BFB190C-F502-53BD-8BF8-FD3AB6D3A5CC}"/>
              </a:ext>
            </a:extLst>
          </p:cNvPr>
          <p:cNvCxnSpPr/>
          <p:nvPr/>
        </p:nvCxnSpPr>
        <p:spPr>
          <a:xfrm flipH="1">
            <a:off x="7945120" y="5562600"/>
            <a:ext cx="10160" cy="101600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7" descr="Изображение выглядит как красный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390AE42F-4688-78A9-AB76-B491FFCA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080" y="689280"/>
            <a:ext cx="2255520" cy="2096159"/>
          </a:xfrm>
          <a:prstGeom prst="rect">
            <a:avLst/>
          </a:prstGeom>
        </p:spPr>
      </p:pic>
      <p:sp>
        <p:nvSpPr>
          <p:cNvPr id="18" name="Блок-схема: знак завершения 17">
            <a:extLst>
              <a:ext uri="{FF2B5EF4-FFF2-40B4-BE49-F238E27FC236}">
                <a16:creationId xmlns:a16="http://schemas.microsoft.com/office/drawing/2014/main" id="{88474340-52D1-9CAB-4ED9-2FCAAE8AC4FC}"/>
              </a:ext>
            </a:extLst>
          </p:cNvPr>
          <p:cNvSpPr/>
          <p:nvPr/>
        </p:nvSpPr>
        <p:spPr>
          <a:xfrm>
            <a:off x="9022080" y="2753359"/>
            <a:ext cx="2418080" cy="680720"/>
          </a:xfrm>
          <a:prstGeom prst="flowChartTerminator">
            <a:avLst/>
          </a:prstGeom>
          <a:noFill/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cs typeface="Calibri"/>
              </a:rPr>
              <a:t>Окраска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Calibri"/>
              </a:rPr>
              <a:t>по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Calibri"/>
              </a:rPr>
              <a:t>Граму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cs typeface="Calibri"/>
              </a:rPr>
              <a:t>штамма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cs typeface="Calibri"/>
              </a:rPr>
              <a:t>В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ru-RU" sz="1400" b="1" i="1" dirty="0">
                <a:solidFill>
                  <a:schemeClr val="tx1"/>
                </a:solidFill>
                <a:latin typeface="Times New Roman"/>
                <a:cs typeface="Times New Roman"/>
              </a:rPr>
              <a:t>P. </a:t>
            </a:r>
            <a:r>
              <a:rPr lang="ru-RU" sz="1400" b="1" i="1" err="1">
                <a:solidFill>
                  <a:schemeClr val="tx1"/>
                </a:solidFill>
                <a:latin typeface="Times New Roman"/>
                <a:cs typeface="Times New Roman"/>
              </a:rPr>
              <a:t>leiognathi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dirty="0">
              <a:cs typeface="Calibri"/>
            </a:endParaRPr>
          </a:p>
        </p:txBody>
      </p:sp>
      <p:sp>
        <p:nvSpPr>
          <p:cNvPr id="19" name="Двойные круглые скобки 18">
            <a:extLst>
              <a:ext uri="{FF2B5EF4-FFF2-40B4-BE49-F238E27FC236}">
                <a16:creationId xmlns:a16="http://schemas.microsoft.com/office/drawing/2014/main" id="{E37236FB-B519-B743-A2E2-D4F2C35D7E78}"/>
              </a:ext>
            </a:extLst>
          </p:cNvPr>
          <p:cNvSpPr/>
          <p:nvPr/>
        </p:nvSpPr>
        <p:spPr>
          <a:xfrm>
            <a:off x="304799" y="3799839"/>
            <a:ext cx="2702560" cy="1300480"/>
          </a:xfrm>
          <a:prstGeom prst="bracketPair">
            <a:avLst/>
          </a:prstGeom>
          <a:ln>
            <a:solidFill>
              <a:srgbClr val="701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cs typeface="Times New Roman"/>
              </a:rPr>
              <a:t>Оптимальная температура, способствующая росту люминесцентных бактерий в течении 24 часов </a:t>
            </a:r>
            <a:r>
              <a:rPr lang="en-US" sz="2000" dirty="0">
                <a:latin typeface="Times New Roman"/>
                <a:cs typeface="Times New Roman"/>
              </a:rPr>
              <a:t>– </a:t>
            </a:r>
            <a:r>
              <a:rPr lang="en-US" sz="1400" dirty="0">
                <a:latin typeface="Times New Roman"/>
                <a:cs typeface="Times New Roman"/>
              </a:rPr>
              <a:t>+25</a:t>
            </a:r>
            <a:r>
              <a:rPr lang="en-US" sz="1400" baseline="30000" dirty="0">
                <a:latin typeface="Times New Roman"/>
                <a:cs typeface="Times New Roman"/>
              </a:rPr>
              <a:t>0</a:t>
            </a:r>
            <a:r>
              <a:rPr lang="en-US" sz="1400" dirty="0">
                <a:latin typeface="Times New Roman"/>
                <a:cs typeface="Times New Roman"/>
              </a:rPr>
              <a:t>С.</a:t>
            </a:r>
            <a:endParaRPr lang="ru-RU" dirty="0"/>
          </a:p>
        </p:txBody>
      </p:sp>
      <p:sp>
        <p:nvSpPr>
          <p:cNvPr id="21" name="Двойные круглые скобки 20">
            <a:extLst>
              <a:ext uri="{FF2B5EF4-FFF2-40B4-BE49-F238E27FC236}">
                <a16:creationId xmlns:a16="http://schemas.microsoft.com/office/drawing/2014/main" id="{9E4041A4-A21D-774F-3CAE-0F51F7AF13E9}"/>
              </a:ext>
            </a:extLst>
          </p:cNvPr>
          <p:cNvSpPr/>
          <p:nvPr/>
        </p:nvSpPr>
        <p:spPr>
          <a:xfrm>
            <a:off x="1950718" y="5283198"/>
            <a:ext cx="2702560" cy="1300480"/>
          </a:xfrm>
          <a:prstGeom prst="bracketPair">
            <a:avLst/>
          </a:prstGeom>
          <a:ln>
            <a:solidFill>
              <a:srgbClr val="701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 err="1">
                <a:latin typeface="Times New Roman"/>
                <a:cs typeface="Times New Roman"/>
              </a:rPr>
              <a:t>Тесты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dirty="0" err="1">
                <a:latin typeface="Times New Roman"/>
                <a:cs typeface="Times New Roman"/>
              </a:rPr>
              <a:t>на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dirty="0" err="1">
                <a:latin typeface="Times New Roman"/>
                <a:cs typeface="Times New Roman"/>
              </a:rPr>
              <a:t>оксидазную</a:t>
            </a:r>
            <a:r>
              <a:rPr lang="en-US" sz="1400" dirty="0">
                <a:latin typeface="Times New Roman"/>
                <a:cs typeface="Times New Roman"/>
              </a:rPr>
              <a:t> и </a:t>
            </a:r>
            <a:r>
              <a:rPr lang="en-US" sz="1400" dirty="0" err="1">
                <a:latin typeface="Times New Roman"/>
                <a:cs typeface="Times New Roman"/>
              </a:rPr>
              <a:t>каталазную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dirty="0" err="1">
                <a:latin typeface="Times New Roman"/>
                <a:cs typeface="Times New Roman"/>
              </a:rPr>
              <a:t>активность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dirty="0" err="1">
                <a:latin typeface="Times New Roman"/>
                <a:cs typeface="Times New Roman"/>
              </a:rPr>
              <a:t>показали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dirty="0" err="1">
                <a:latin typeface="Times New Roman"/>
                <a:cs typeface="Times New Roman"/>
              </a:rPr>
              <a:t>отрицательные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dirty="0" err="1">
                <a:latin typeface="Times New Roman"/>
                <a:cs typeface="Times New Roman"/>
              </a:rPr>
              <a:t>результаты</a:t>
            </a:r>
            <a:r>
              <a:rPr lang="en-US" sz="1400" dirty="0">
                <a:latin typeface="Times New Roman"/>
                <a:cs typeface="Times New Roman"/>
              </a:rPr>
              <a:t>.</a:t>
            </a:r>
          </a:p>
          <a:p>
            <a:pPr algn="ctr"/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682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ECA5AD-CBDA-CF39-4595-EC14002D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230505"/>
            <a:ext cx="11785600" cy="105949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457200" algn="just">
              <a:buNone/>
            </a:pPr>
            <a:r>
              <a:rPr lang="ru-RU" sz="1800" i="1" dirty="0">
                <a:latin typeface="Times New Roman"/>
                <a:ea typeface="+mn-lt"/>
                <a:cs typeface="+mn-lt"/>
              </a:rPr>
              <a:t>Таблица 7.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Сахаролитическая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активность и тип кинетики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люциферазной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реакции выделенных люминесцентных изолятов </a:t>
            </a:r>
            <a:endParaRPr lang="ru-RU" sz="1800" dirty="0">
              <a:latin typeface="Times New Roman"/>
              <a:cs typeface="Calibri" panose="020F0502020204030204"/>
            </a:endParaRPr>
          </a:p>
          <a:p>
            <a:pPr marL="0" indent="457200">
              <a:buNone/>
            </a:pPr>
            <a:r>
              <a:rPr lang="ru-RU" sz="1800" i="1" dirty="0">
                <a:latin typeface="Times New Roman"/>
                <a:cs typeface="Times New Roman"/>
              </a:rPr>
              <a:t>Примечание:</a:t>
            </a:r>
            <a:r>
              <a:rPr lang="ru-RU" sz="1800" dirty="0">
                <a:latin typeface="Times New Roman"/>
                <a:cs typeface="Times New Roman"/>
              </a:rPr>
              <a:t> «+» – присутствие ферментов, окисляющих субстрат, «-» – отсутствие ферментов, окисляющих субстрат.</a:t>
            </a:r>
            <a:endParaRPr lang="ru-RU" sz="1800" dirty="0">
              <a:latin typeface="Times New Roman"/>
              <a:cs typeface="Calibri" panose="020F0502020204030204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63D1CED-F3D8-A395-2A0B-343EFCC28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7758"/>
              </p:ext>
            </p:extLst>
          </p:nvPr>
        </p:nvGraphicFramePr>
        <p:xfrm>
          <a:off x="487680" y="1198880"/>
          <a:ext cx="5721288" cy="296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329">
                  <a:extLst>
                    <a:ext uri="{9D8B030D-6E8A-4147-A177-3AD203B41FA5}">
                      <a16:colId xmlns:a16="http://schemas.microsoft.com/office/drawing/2014/main" val="1060599149"/>
                    </a:ext>
                  </a:extLst>
                </a:gridCol>
                <a:gridCol w="1404316">
                  <a:extLst>
                    <a:ext uri="{9D8B030D-6E8A-4147-A177-3AD203B41FA5}">
                      <a16:colId xmlns:a16="http://schemas.microsoft.com/office/drawing/2014/main" val="797188697"/>
                    </a:ext>
                  </a:extLst>
                </a:gridCol>
                <a:gridCol w="1401327">
                  <a:extLst>
                    <a:ext uri="{9D8B030D-6E8A-4147-A177-3AD203B41FA5}">
                      <a16:colId xmlns:a16="http://schemas.microsoft.com/office/drawing/2014/main" val="775770337"/>
                    </a:ext>
                  </a:extLst>
                </a:gridCol>
                <a:gridCol w="1404316">
                  <a:extLst>
                    <a:ext uri="{9D8B030D-6E8A-4147-A177-3AD203B41FA5}">
                      <a16:colId xmlns:a16="http://schemas.microsoft.com/office/drawing/2014/main" val="3618914752"/>
                    </a:ext>
                  </a:extLst>
                </a:gridCol>
              </a:tblGrid>
              <a:tr h="35193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Люминесцентный штамм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Fb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Sh1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59772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Глицерин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9203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Маннит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059855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Сахароза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325372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D-(+)-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глюкоза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100254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D-(+)-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мальтоза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91678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D-(+)-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манноза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055935"/>
                  </a:ext>
                </a:extLst>
              </a:tr>
              <a:tr h="21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D-(+)-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лактоза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78334"/>
                  </a:ext>
                </a:extLst>
              </a:tr>
              <a:tr h="239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</a:t>
                      </a:r>
                      <a:r>
                        <a:rPr lang="af-ZA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LR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c</a:t>
                      </a:r>
                      <a:r>
                        <a:rPr lang="af-ZA" sz="14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  <a:endParaRPr lang="af-ZA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0,55 ± 0,03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0,53 ± 0,0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0,34 ± 0,03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258210"/>
                  </a:ext>
                </a:extLst>
              </a:tr>
              <a:tr h="239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клеток,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RLU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6,2 × 10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1,1 × 10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1,0 × 10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531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253AF5-74BE-387B-34F1-F524D31B3CBF}"/>
              </a:ext>
            </a:extLst>
          </p:cNvPr>
          <p:cNvSpPr txBox="1"/>
          <p:nvPr/>
        </p:nvSpPr>
        <p:spPr>
          <a:xfrm>
            <a:off x="6504775" y="5909030"/>
            <a:ext cx="53625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i="1" dirty="0" err="1">
                <a:latin typeface="Times New Roman"/>
                <a:cs typeface="Times New Roman"/>
              </a:rPr>
              <a:t>Рисунок</a:t>
            </a:r>
            <a:r>
              <a:rPr lang="en-US" i="1" dirty="0">
                <a:latin typeface="Times New Roman"/>
                <a:cs typeface="Times New Roman"/>
              </a:rPr>
              <a:t> 1</a:t>
            </a:r>
            <a:r>
              <a:rPr lang="en-US" dirty="0">
                <a:latin typeface="Times New Roman"/>
                <a:cs typeface="Times New Roman"/>
              </a:rPr>
              <a:t>. – </a:t>
            </a:r>
            <a:r>
              <a:rPr lang="en-US" dirty="0" err="1">
                <a:latin typeface="Times New Roman"/>
                <a:cs typeface="Times New Roman"/>
              </a:rPr>
              <a:t>Кинетика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люциферазной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реакции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выделенных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изолятов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>
              <a:cs typeface="Calibri" panose="020F0502020204030204"/>
            </a:endParaRPr>
          </a:p>
        </p:txBody>
      </p:sp>
      <p:pic>
        <p:nvPicPr>
          <p:cNvPr id="2" name="Рисунок 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9E19D7A-502F-1F27-F555-2E6012AB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918" y="2103918"/>
            <a:ext cx="5129246" cy="3717496"/>
          </a:xfrm>
          <a:prstGeom prst="rect">
            <a:avLst/>
          </a:prstGeom>
        </p:spPr>
      </p:pic>
      <p:sp>
        <p:nvSpPr>
          <p:cNvPr id="4" name="Прямоугольник: загнутый угол 3">
            <a:extLst>
              <a:ext uri="{FF2B5EF4-FFF2-40B4-BE49-F238E27FC236}">
                <a16:creationId xmlns:a16="http://schemas.microsoft.com/office/drawing/2014/main" id="{1BCB2019-8F38-8BCB-596D-C93A84ADA691}"/>
              </a:ext>
            </a:extLst>
          </p:cNvPr>
          <p:cNvSpPr/>
          <p:nvPr/>
        </p:nvSpPr>
        <p:spPr>
          <a:xfrm>
            <a:off x="415636" y="4868882"/>
            <a:ext cx="5898077" cy="1830779"/>
          </a:xfrm>
          <a:prstGeom prst="foldedCorner">
            <a:avLst/>
          </a:prstGeom>
          <a:noFill/>
          <a:ln>
            <a:solidFill>
              <a:srgbClr val="4D0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Полученные данные на первом этапе исследования способствовали определению видовой принадлежности изученных изолятов – их отнесли к виду 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cs typeface="Times New Roman"/>
              </a:rPr>
              <a:t>P. </a:t>
            </a:r>
            <a:r>
              <a:rPr lang="ru-RU" sz="1600" i="1" err="1">
                <a:solidFill>
                  <a:schemeClr val="tx1"/>
                </a:solidFill>
                <a:latin typeface="Times New Roman"/>
                <a:cs typeface="Times New Roman"/>
              </a:rPr>
              <a:t>leiognathi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. </a:t>
            </a:r>
            <a:endParaRPr lang="ru-RU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buFont typeface="Wingdings"/>
              <a:buChar char="ü"/>
            </a:pP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Был 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определён </a:t>
            </a:r>
            <a:r>
              <a:rPr lang="ru-RU" sz="1600" err="1">
                <a:solidFill>
                  <a:schemeClr val="tx1"/>
                </a:solidFill>
                <a:latin typeface="Times New Roman"/>
                <a:cs typeface="Times New Roman"/>
              </a:rPr>
              <a:t>биолюминесцентный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 штамм, который имел наивысшие показатели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 клеток,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RLU 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– </a:t>
            </a:r>
            <a:r>
              <a:rPr lang="ru-RU" sz="1600" i="1" dirty="0">
                <a:solidFill>
                  <a:srgbClr val="00B050"/>
                </a:solidFill>
                <a:latin typeface="Times New Roman"/>
                <a:cs typeface="Times New Roman"/>
              </a:rPr>
              <a:t>P. </a:t>
            </a:r>
            <a:r>
              <a:rPr lang="ru-RU" sz="1600" i="1" err="1">
                <a:solidFill>
                  <a:srgbClr val="00B050"/>
                </a:solidFill>
                <a:latin typeface="Times New Roman"/>
                <a:cs typeface="Times New Roman"/>
              </a:rPr>
              <a:t>leiognathi</a:t>
            </a:r>
            <a:r>
              <a:rPr lang="ru-RU" sz="1600" i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/>
                <a:cs typeface="Times New Roman"/>
              </a:rPr>
              <a:t>Sh1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. </a:t>
            </a:r>
            <a:endParaRPr lang="ru-RU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349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24D93-A404-2069-D4E3-B6A677E1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62" y="186994"/>
            <a:ext cx="10693730" cy="425018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latin typeface="Times New Roman"/>
                <a:cs typeface="Times New Roman"/>
              </a:rPr>
              <a:t>Определение чувствительности </a:t>
            </a:r>
            <a:r>
              <a:rPr lang="ru-RU" sz="2000" b="1" i="1" err="1">
                <a:latin typeface="Times New Roman"/>
                <a:cs typeface="Times New Roman"/>
              </a:rPr>
              <a:t>Photobacterim</a:t>
            </a:r>
            <a:r>
              <a:rPr lang="ru-RU" sz="2000" b="1" i="1" dirty="0">
                <a:latin typeface="Times New Roman"/>
                <a:cs typeface="Times New Roman"/>
              </a:rPr>
              <a:t> </a:t>
            </a:r>
            <a:r>
              <a:rPr lang="ru-RU" sz="2000" b="1" i="1" err="1">
                <a:latin typeface="Times New Roman"/>
                <a:cs typeface="Times New Roman"/>
              </a:rPr>
              <a:t>leiognathi</a:t>
            </a:r>
            <a:r>
              <a:rPr lang="ru-RU" sz="2000" b="1" i="1" dirty="0">
                <a:latin typeface="Times New Roman"/>
                <a:cs typeface="Times New Roman"/>
              </a:rPr>
              <a:t> Sh1,  </a:t>
            </a:r>
            <a:r>
              <a:rPr lang="en-US" sz="1800" b="1" i="1" dirty="0">
                <a:latin typeface="Times New Roman"/>
                <a:cs typeface="Times New Roman"/>
              </a:rPr>
              <a:t>Fb и B</a:t>
            </a:r>
            <a:r>
              <a:rPr lang="en-US" sz="1800" i="1" dirty="0">
                <a:latin typeface="Times New Roman"/>
                <a:cs typeface="Times New Roman"/>
              </a:rPr>
              <a:t> </a:t>
            </a:r>
            <a:r>
              <a:rPr lang="ru-RU" sz="2000" b="1" i="1" dirty="0">
                <a:latin typeface="Times New Roman"/>
                <a:cs typeface="Times New Roman"/>
              </a:rPr>
              <a:t>к модельному токсиканту. Оценка токсичности 40 ЛВ.</a:t>
            </a:r>
            <a:endParaRPr lang="ru-RU" sz="20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A7E1F-7363-88D5-0DF6-C019AB5C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7" y="1073521"/>
            <a:ext cx="11782300" cy="5637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Times New Roman"/>
                <a:cs typeface="Times New Roman"/>
              </a:rPr>
              <a:t>Все </a:t>
            </a:r>
            <a:r>
              <a:rPr lang="ru-RU" sz="1800" err="1">
                <a:latin typeface="Times New Roman"/>
                <a:cs typeface="Times New Roman"/>
              </a:rPr>
              <a:t>биолюминесцентные</a:t>
            </a:r>
            <a:r>
              <a:rPr lang="ru-RU" sz="1800" dirty="0">
                <a:latin typeface="Times New Roman"/>
                <a:cs typeface="Times New Roman"/>
              </a:rPr>
              <a:t> штаммы </a:t>
            </a:r>
            <a:r>
              <a:rPr lang="ru-RU" sz="1800" i="1" dirty="0">
                <a:latin typeface="Times New Roman"/>
                <a:cs typeface="Times New Roman"/>
              </a:rPr>
              <a:t>P. </a:t>
            </a:r>
            <a:r>
              <a:rPr lang="ru-RU" sz="1800" i="1" err="1">
                <a:latin typeface="Times New Roman"/>
                <a:cs typeface="Times New Roman"/>
              </a:rPr>
              <a:t>leiognathi</a:t>
            </a:r>
            <a:r>
              <a:rPr lang="ru-RU" sz="1800" i="1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Sh1, </a:t>
            </a:r>
            <a:r>
              <a:rPr lang="en-US" sz="1800" dirty="0">
                <a:latin typeface="Times New Roman"/>
                <a:cs typeface="Times New Roman"/>
              </a:rPr>
              <a:t>Fb</a:t>
            </a:r>
            <a:r>
              <a:rPr lang="ru-RU" sz="1800" dirty="0">
                <a:latin typeface="Times New Roman"/>
                <a:cs typeface="Times New Roman"/>
              </a:rPr>
              <a:t>, </a:t>
            </a:r>
            <a:r>
              <a:rPr lang="en-US" sz="1800" dirty="0">
                <a:latin typeface="Times New Roman"/>
                <a:cs typeface="Times New Roman"/>
              </a:rPr>
              <a:t>B </a:t>
            </a:r>
            <a:r>
              <a:rPr lang="ru-RU" sz="1800" dirty="0">
                <a:latin typeface="Times New Roman"/>
                <a:cs typeface="Times New Roman"/>
              </a:rPr>
              <a:t>проверены на чувствительность к контрольному агенту (модельному токсиканту) – </a:t>
            </a:r>
            <a:r>
              <a:rPr lang="ru-RU" sz="1800" u="sng" dirty="0">
                <a:latin typeface="Times New Roman"/>
                <a:cs typeface="Times New Roman"/>
              </a:rPr>
              <a:t>цинк сернокислый 7-водный</a:t>
            </a:r>
            <a:r>
              <a:rPr lang="ru-RU" sz="1800" dirty="0">
                <a:latin typeface="Times New Roman"/>
                <a:cs typeface="Times New Roman"/>
              </a:rPr>
              <a:t>. В результате исследования определена </a:t>
            </a:r>
            <a:r>
              <a:rPr lang="ru-RU" sz="1800" i="1" dirty="0">
                <a:latin typeface="Times New Roman"/>
                <a:cs typeface="Times New Roman"/>
              </a:rPr>
              <a:t>ЭК</a:t>
            </a:r>
            <a:r>
              <a:rPr lang="ru-RU" sz="1800" i="1" baseline="-25000" dirty="0">
                <a:latin typeface="Times New Roman"/>
                <a:cs typeface="Times New Roman"/>
              </a:rPr>
              <a:t>50 </a:t>
            </a:r>
            <a:r>
              <a:rPr lang="ru-RU" sz="1800" dirty="0">
                <a:latin typeface="Times New Roman"/>
                <a:cs typeface="Times New Roman"/>
              </a:rPr>
              <a:t>для всех вышеуказанных </a:t>
            </a:r>
            <a:r>
              <a:rPr lang="ru-RU" sz="1800" err="1">
                <a:latin typeface="Times New Roman"/>
                <a:cs typeface="Times New Roman"/>
              </a:rPr>
              <a:t>биолюминесцентных</a:t>
            </a:r>
            <a:r>
              <a:rPr lang="ru-RU" sz="1800" dirty="0">
                <a:latin typeface="Times New Roman"/>
                <a:cs typeface="Times New Roman"/>
              </a:rPr>
              <a:t> биотестов, они составили: 4,0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±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0,1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мкг/мл, 5,0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±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0,32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мкг/мл и 5,3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±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0,2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cs typeface="Times New Roman"/>
              </a:rPr>
              <a:t>мкг/мл, соответственно. </a:t>
            </a:r>
            <a:endParaRPr lang="ru-RU" sz="1800" dirty="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Times New Roman"/>
                <a:cs typeface="Times New Roman"/>
              </a:rPr>
              <a:t>Данный этап стал решающим в выборе чувствительного штамма </a:t>
            </a:r>
            <a:r>
              <a:rPr lang="ru-RU" sz="1800" err="1">
                <a:latin typeface="Times New Roman"/>
                <a:cs typeface="Times New Roman"/>
              </a:rPr>
              <a:t>биолюминесцентных</a:t>
            </a:r>
            <a:r>
              <a:rPr lang="ru-RU" sz="1800" dirty="0">
                <a:latin typeface="Times New Roman"/>
                <a:cs typeface="Times New Roman"/>
              </a:rPr>
              <a:t> бактерий и по итогу был определён наиболее перспективный чувствительный штамм – </a:t>
            </a:r>
            <a:r>
              <a:rPr lang="ru-RU" sz="1800" i="1" dirty="0">
                <a:latin typeface="Times New Roman"/>
                <a:cs typeface="Times New Roman"/>
              </a:rPr>
              <a:t>P. </a:t>
            </a:r>
            <a:r>
              <a:rPr lang="ru-RU" sz="1800" i="1" err="1">
                <a:latin typeface="Times New Roman"/>
                <a:cs typeface="Times New Roman"/>
              </a:rPr>
              <a:t>leiognathi</a:t>
            </a:r>
            <a:r>
              <a:rPr lang="ru-RU" sz="1800" i="1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Sh1. В дальнейшем токсикологическом исследовании именно он выступил в качестве биотеста для оценки </a:t>
            </a:r>
            <a:r>
              <a:rPr lang="ru-RU" sz="1800" err="1">
                <a:latin typeface="Times New Roman"/>
                <a:cs typeface="Times New Roman"/>
              </a:rPr>
              <a:t>экотоксичности</a:t>
            </a:r>
            <a:r>
              <a:rPr lang="ru-RU" sz="1800" dirty="0">
                <a:latin typeface="Times New Roman"/>
                <a:cs typeface="Times New Roman"/>
              </a:rPr>
              <a:t> 40 ЛВ.</a:t>
            </a:r>
          </a:p>
          <a:p>
            <a:pPr marL="0" indent="457200" algn="just">
              <a:buNone/>
            </a:pPr>
            <a:r>
              <a:rPr lang="ru-RU" sz="1800" dirty="0">
                <a:latin typeface="Times New Roman"/>
                <a:ea typeface="+mn-lt"/>
                <a:cs typeface="+mn-lt"/>
              </a:rPr>
              <a:t>Результаты, полученные на этапе оценки острой и хронической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экотокичности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40 ЛВ использовали для расчёта основных показателей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экотоксичности</a:t>
            </a:r>
            <a:r>
              <a:rPr lang="ru-RU" sz="1800" dirty="0">
                <a:latin typeface="Times New Roman"/>
                <a:ea typeface="+mn-lt"/>
                <a:cs typeface="+mn-lt"/>
              </a:rPr>
              <a:t>: 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50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о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и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80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о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,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50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х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и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80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х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ИТ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для каждого ЛВ. 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50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о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и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80</a:t>
            </a:r>
            <a:r>
              <a:rPr lang="ru-RU" sz="1800" baseline="30000" dirty="0">
                <a:latin typeface="Times New Roman"/>
                <a:ea typeface="+mn-lt"/>
                <a:cs typeface="+mn-lt"/>
              </a:rPr>
              <a:t>о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определяли на основании построенных графических зависимостей интенсивности люминесценции биотеста от вносимой в пробу концентрации ЛВ (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см. Рисунок 2 </a:t>
            </a:r>
            <a:r>
              <a:rPr lang="ru-RU" sz="1800" dirty="0">
                <a:latin typeface="Times New Roman"/>
                <a:ea typeface="+mn-lt"/>
                <a:cs typeface="Times New Roman"/>
              </a:rPr>
              <a:t>– </a:t>
            </a:r>
            <a:r>
              <a:rPr lang="ru-RU" sz="1800" dirty="0">
                <a:latin typeface="Times New Roman"/>
                <a:ea typeface="+mn-lt"/>
                <a:cs typeface="+mn-lt"/>
              </a:rPr>
              <a:t>на примере противоопухолевых препаратов):</a:t>
            </a:r>
            <a:endParaRPr lang="ru-RU" dirty="0">
              <a:latin typeface="Times New Roman"/>
              <a:cs typeface="Times New Roman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F55C43A-12AB-1BEE-F90A-0074C603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1" y="148813"/>
            <a:ext cx="942975" cy="93345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88A0673-A70C-D509-06AD-97CEE2C85659}"/>
              </a:ext>
            </a:extLst>
          </p:cNvPr>
          <p:cNvCxnSpPr/>
          <p:nvPr/>
        </p:nvCxnSpPr>
        <p:spPr>
          <a:xfrm flipV="1">
            <a:off x="-1979" y="2995550"/>
            <a:ext cx="12195958" cy="25729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9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3DDFB45-B55D-3912-97D5-CEEB0D18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4165731"/>
            <a:ext cx="5652655" cy="2267264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E73B048-A641-E457-9E7F-51A01323B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74" y="4163081"/>
            <a:ext cx="5702135" cy="2272565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518DA67-42F4-B77C-1AEF-5EF45911A4B9}"/>
              </a:ext>
            </a:extLst>
          </p:cNvPr>
          <p:cNvCxnSpPr/>
          <p:nvPr/>
        </p:nvCxnSpPr>
        <p:spPr>
          <a:xfrm flipV="1">
            <a:off x="1165762" y="5380511"/>
            <a:ext cx="182088" cy="5937"/>
          </a:xfrm>
          <a:prstGeom prst="straightConnector1">
            <a:avLst/>
          </a:prstGeom>
          <a:ln w="28575">
            <a:solidFill>
              <a:srgbClr val="BA7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6D8238C-B48A-CE05-3215-9115DD16275E}"/>
              </a:ext>
            </a:extLst>
          </p:cNvPr>
          <p:cNvCxnSpPr/>
          <p:nvPr/>
        </p:nvCxnSpPr>
        <p:spPr>
          <a:xfrm>
            <a:off x="1342654" y="5385211"/>
            <a:ext cx="3959" cy="508660"/>
          </a:xfrm>
          <a:prstGeom prst="straightConnector1">
            <a:avLst/>
          </a:prstGeom>
          <a:ln w="28575">
            <a:solidFill>
              <a:srgbClr val="BA77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303B37-22C3-0483-6825-CB1E8CA85732}"/>
              </a:ext>
            </a:extLst>
          </p:cNvPr>
          <p:cNvSpPr txBox="1"/>
          <p:nvPr/>
        </p:nvSpPr>
        <p:spPr>
          <a:xfrm>
            <a:off x="1167740" y="5858494"/>
            <a:ext cx="791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>
                <a:solidFill>
                  <a:srgbClr val="7030A0"/>
                </a:solidFill>
                <a:latin typeface="Times New Roman"/>
                <a:cs typeface="Times New Roman"/>
              </a:rPr>
              <a:t>ЭК</a:t>
            </a:r>
            <a:r>
              <a:rPr lang="ru-RU" sz="1200" b="1" baseline="-25000">
                <a:solidFill>
                  <a:srgbClr val="7030A0"/>
                </a:solidFill>
                <a:latin typeface="Times New Roman"/>
                <a:cs typeface="Times New Roman"/>
              </a:rPr>
              <a:t>50</a:t>
            </a:r>
            <a:endParaRPr lang="ru-RU" b="1">
              <a:solidFill>
                <a:srgbClr val="7030A0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45AEEEF-EFE6-19BF-BC00-43C569BE9380}"/>
              </a:ext>
            </a:extLst>
          </p:cNvPr>
          <p:cNvCxnSpPr>
            <a:cxnSpLocks/>
          </p:cNvCxnSpPr>
          <p:nvPr/>
        </p:nvCxnSpPr>
        <p:spPr>
          <a:xfrm flipV="1">
            <a:off x="1165762" y="5044043"/>
            <a:ext cx="182088" cy="5937"/>
          </a:xfrm>
          <a:prstGeom prst="straightConnector1">
            <a:avLst/>
          </a:prstGeom>
          <a:ln w="28575">
            <a:solidFill>
              <a:srgbClr val="BA7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462F582-65E7-BE9A-6B44-DE9D7C2228FD}"/>
              </a:ext>
            </a:extLst>
          </p:cNvPr>
          <p:cNvCxnSpPr>
            <a:cxnSpLocks/>
          </p:cNvCxnSpPr>
          <p:nvPr/>
        </p:nvCxnSpPr>
        <p:spPr>
          <a:xfrm>
            <a:off x="1392135" y="5048743"/>
            <a:ext cx="3959" cy="904504"/>
          </a:xfrm>
          <a:prstGeom prst="straightConnector1">
            <a:avLst/>
          </a:prstGeom>
          <a:ln w="28575">
            <a:solidFill>
              <a:srgbClr val="BA77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7B6683-9F76-D917-2B29-A11BE444B349}"/>
              </a:ext>
            </a:extLst>
          </p:cNvPr>
          <p:cNvSpPr txBox="1"/>
          <p:nvPr/>
        </p:nvSpPr>
        <p:spPr>
          <a:xfrm>
            <a:off x="1256805" y="4750131"/>
            <a:ext cx="791688" cy="2975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b="1" baseline="-25000">
                <a:solidFill>
                  <a:srgbClr val="7030A0"/>
                </a:solidFill>
                <a:latin typeface="Times New Roman"/>
                <a:cs typeface="Times New Roman"/>
              </a:rPr>
              <a:t>ЭК</a:t>
            </a:r>
            <a:r>
              <a:rPr lang="ru-RU" sz="1200" b="1" baseline="-25000">
                <a:solidFill>
                  <a:srgbClr val="7030A0"/>
                </a:solidFill>
                <a:latin typeface="Times New Roman"/>
                <a:cs typeface="Times New Roman"/>
              </a:rPr>
              <a:t>80</a:t>
            </a:r>
            <a:endParaRPr lang="ru-RU" sz="1200" b="1">
              <a:solidFill>
                <a:srgbClr val="7030A0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75B1C7D-9EA0-1BE1-E433-BDE347C85BBA}"/>
              </a:ext>
            </a:extLst>
          </p:cNvPr>
          <p:cNvSpPr txBox="1">
            <a:spLocks/>
          </p:cNvSpPr>
          <p:nvPr/>
        </p:nvSpPr>
        <p:spPr>
          <a:xfrm>
            <a:off x="393454" y="454046"/>
            <a:ext cx="499688" cy="57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79410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D7D63-E2BB-331D-A147-A527C7BC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047"/>
            <a:ext cx="10515600" cy="3161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i="1" dirty="0">
                <a:latin typeface="Times New Roman"/>
                <a:ea typeface="+mj-lt"/>
                <a:cs typeface="+mj-lt"/>
              </a:rPr>
              <a:t>Таблица 8. </a:t>
            </a:r>
            <a:r>
              <a:rPr lang="ru-RU" sz="2000" dirty="0">
                <a:latin typeface="Times New Roman"/>
                <a:ea typeface="+mj-lt"/>
                <a:cs typeface="+mj-lt"/>
              </a:rPr>
              <a:t>– Основные показатели </a:t>
            </a:r>
            <a:r>
              <a:rPr lang="ru-RU" sz="2000" dirty="0" err="1">
                <a:latin typeface="Times New Roman"/>
                <a:ea typeface="+mj-lt"/>
                <a:cs typeface="+mj-lt"/>
              </a:rPr>
              <a:t>экотоксичности</a:t>
            </a:r>
            <a:r>
              <a:rPr lang="ru-RU" sz="2000" dirty="0">
                <a:latin typeface="Times New Roman"/>
                <a:ea typeface="+mj-lt"/>
                <a:cs typeface="+mj-lt"/>
              </a:rPr>
              <a:t>.</a:t>
            </a:r>
            <a:endParaRPr lang="ru-RU" sz="2000">
              <a:latin typeface="Times New Roman"/>
              <a:cs typeface="Times New Roman"/>
            </a:endParaRPr>
          </a:p>
          <a:p>
            <a:endParaRPr lang="ru-RU" dirty="0">
              <a:cs typeface="Calibri Light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D812F40-092B-6BC5-DA43-D631821B8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0896"/>
              </p:ext>
            </p:extLst>
          </p:nvPr>
        </p:nvGraphicFramePr>
        <p:xfrm>
          <a:off x="346363" y="821376"/>
          <a:ext cx="8827319" cy="5041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350">
                  <a:extLst>
                    <a:ext uri="{9D8B030D-6E8A-4147-A177-3AD203B41FA5}">
                      <a16:colId xmlns:a16="http://schemas.microsoft.com/office/drawing/2014/main" val="1341143902"/>
                    </a:ext>
                  </a:extLst>
                </a:gridCol>
                <a:gridCol w="2800597">
                  <a:extLst>
                    <a:ext uri="{9D8B030D-6E8A-4147-A177-3AD203B41FA5}">
                      <a16:colId xmlns:a16="http://schemas.microsoft.com/office/drawing/2014/main" val="2442727009"/>
                    </a:ext>
                  </a:extLst>
                </a:gridCol>
                <a:gridCol w="1167739">
                  <a:extLst>
                    <a:ext uri="{9D8B030D-6E8A-4147-A177-3AD203B41FA5}">
                      <a16:colId xmlns:a16="http://schemas.microsoft.com/office/drawing/2014/main" val="1355841494"/>
                    </a:ext>
                  </a:extLst>
                </a:gridCol>
                <a:gridCol w="1058883">
                  <a:extLst>
                    <a:ext uri="{9D8B030D-6E8A-4147-A177-3AD203B41FA5}">
                      <a16:colId xmlns:a16="http://schemas.microsoft.com/office/drawing/2014/main" val="3739284527"/>
                    </a:ext>
                  </a:extLst>
                </a:gridCol>
                <a:gridCol w="1098466">
                  <a:extLst>
                    <a:ext uri="{9D8B030D-6E8A-4147-A177-3AD203B41FA5}">
                      <a16:colId xmlns:a16="http://schemas.microsoft.com/office/drawing/2014/main" val="2128549003"/>
                    </a:ext>
                  </a:extLst>
                </a:gridCol>
                <a:gridCol w="1019297">
                  <a:extLst>
                    <a:ext uri="{9D8B030D-6E8A-4147-A177-3AD203B41FA5}">
                      <a16:colId xmlns:a16="http://schemas.microsoft.com/office/drawing/2014/main" val="3720759247"/>
                    </a:ext>
                  </a:extLst>
                </a:gridCol>
                <a:gridCol w="1048987">
                  <a:extLst>
                    <a:ext uri="{9D8B030D-6E8A-4147-A177-3AD203B41FA5}">
                      <a16:colId xmlns:a16="http://schemas.microsoft.com/office/drawing/2014/main" val="2951124402"/>
                    </a:ext>
                  </a:extLst>
                </a:gridCol>
              </a:tblGrid>
              <a:tr h="31667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ЛВ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экотоксичности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131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f-ZA" sz="1400" b="1" dirty="0">
                          <a:effectLst/>
                          <a:latin typeface="Times New Roman"/>
                        </a:rPr>
                        <a:t>Sh1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1400" b="1" i="1" baseline="-25000" dirty="0">
                          <a:effectLst/>
                          <a:latin typeface="Times New Roman"/>
                        </a:rPr>
                        <a:t>50</a:t>
                      </a:r>
                      <a:r>
                        <a:rPr lang="ru-RU" sz="1400" b="1" i="1" baseline="30000" dirty="0"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1400" b="1" dirty="0"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/>
                        </a:rPr>
                        <a:t>мг/мл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1400" b="1" i="1" baseline="-25000" dirty="0"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1400" b="1" i="1" baseline="30000" dirty="0"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1400" b="1" dirty="0"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/>
                        </a:rPr>
                        <a:t>мг/мл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1400" b="1" i="1" baseline="-25000" dirty="0">
                          <a:effectLst/>
                          <a:latin typeface="Times New Roman"/>
                        </a:rPr>
                        <a:t>50</a:t>
                      </a:r>
                      <a:r>
                        <a:rPr lang="ru-RU" sz="1400" b="1" i="1" baseline="30000" dirty="0">
                          <a:effectLst/>
                          <a:latin typeface="Times New Roman"/>
                        </a:rPr>
                        <a:t>х</a:t>
                      </a:r>
                      <a:r>
                        <a:rPr lang="ru-RU" sz="1400" b="1" dirty="0"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/>
                        </a:rPr>
                        <a:t>мг/мл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1400" b="1" i="1" baseline="-25000" dirty="0"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1400" b="1" i="1" baseline="30000" dirty="0">
                          <a:effectLst/>
                          <a:latin typeface="Times New Roman"/>
                        </a:rPr>
                        <a:t>х</a:t>
                      </a:r>
                      <a:r>
                        <a:rPr lang="ru-RU" sz="1400" b="1" dirty="0"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/>
                        </a:rPr>
                        <a:t>мг/мл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/>
                        </a:rPr>
                        <a:t>ИТ</a:t>
                      </a:r>
                      <a:r>
                        <a:rPr lang="ru-RU" sz="1400" b="1" dirty="0"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9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Каптоприл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83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Лизиноприл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2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Периндоприл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9,9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54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Рамиприл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94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Эналаприл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088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Доксиламин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00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Лоратадин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168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Ципрогептадин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4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Фексофенадин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834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Хлорпирамин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86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Левоцетиризин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4,5×10</a:t>
                      </a:r>
                      <a:r>
                        <a:rPr lang="ru-RU" sz="1400" baseline="30000" dirty="0">
                          <a:effectLst/>
                          <a:latin typeface="Times New Roman"/>
                        </a:rPr>
                        <a:t>-4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36,5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54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12. 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Прокаин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3,1×10</a:t>
                      </a:r>
                      <a:r>
                        <a:rPr lang="ru-RU" sz="1400" baseline="30000" dirty="0">
                          <a:effectLst/>
                          <a:latin typeface="Times New Roman"/>
                        </a:rPr>
                        <a:t>-4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22,8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605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Кеторолак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7,6×10</a:t>
                      </a:r>
                      <a:r>
                        <a:rPr lang="ru-RU" sz="1400" baseline="30000" dirty="0">
                          <a:effectLst/>
                          <a:latin typeface="Times New Roman"/>
                        </a:rPr>
                        <a:t>-2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6,6×10</a:t>
                      </a:r>
                      <a:r>
                        <a:rPr lang="ru-RU" sz="1400" baseline="30000" dirty="0">
                          <a:effectLst/>
                          <a:latin typeface="Times New Roman"/>
                        </a:rPr>
                        <a:t>-3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397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Дибазол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2,3×10</a:t>
                      </a:r>
                      <a:r>
                        <a:rPr lang="ru-RU" sz="1400" baseline="30000" dirty="0">
                          <a:effectLst/>
                          <a:latin typeface="Times New Roman"/>
                        </a:rPr>
                        <a:t>-2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780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Папаверина гидрохлорид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/>
                        </a:rPr>
                        <a:t>5,0×10</a:t>
                      </a:r>
                      <a:r>
                        <a:rPr lang="ru-RU" sz="1400" baseline="30000" dirty="0">
                          <a:effectLst/>
                          <a:latin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83,1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415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F7B033-116B-D206-83DF-EE9FB33DF703}"/>
              </a:ext>
            </a:extLst>
          </p:cNvPr>
          <p:cNvSpPr txBox="1"/>
          <p:nvPr/>
        </p:nvSpPr>
        <p:spPr>
          <a:xfrm>
            <a:off x="10291947" y="63038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i="1" dirty="0">
                <a:solidFill>
                  <a:srgbClr val="7030A0"/>
                </a:solidFill>
                <a:cs typeface="Calibri"/>
              </a:rPr>
              <a:t>Продолжение...</a:t>
            </a:r>
            <a:endParaRPr lang="ru-RU" i="1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11" name="Рисунок 11" descr="Изображение выглядит как тем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26C4AF6A-A6CA-7037-FF7D-EE4797CB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020048"/>
            <a:ext cx="2743200" cy="2659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01D80F-E4F8-12A5-16C6-CB75FC282A18}"/>
              </a:ext>
            </a:extLst>
          </p:cNvPr>
          <p:cNvSpPr txBox="1"/>
          <p:nvPr/>
        </p:nvSpPr>
        <p:spPr>
          <a:xfrm>
            <a:off x="10088090" y="4684815"/>
            <a:ext cx="163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940470"/>
                </a:solidFill>
                <a:latin typeface="Times New Roman"/>
                <a:cs typeface="Times New Roman"/>
              </a:rPr>
              <a:t>P. </a:t>
            </a:r>
            <a:r>
              <a:rPr lang="ru-RU" b="1" i="1" err="1">
                <a:solidFill>
                  <a:srgbClr val="940470"/>
                </a:solidFill>
                <a:latin typeface="Times New Roman"/>
                <a:cs typeface="Times New Roman"/>
              </a:rPr>
              <a:t>leiognathi</a:t>
            </a:r>
            <a:endParaRPr lang="ru-RU" err="1">
              <a:solidFill>
                <a:srgbClr val="9404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6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5385D135-13EA-F303-1223-17FAE5DD1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52" y="784953"/>
            <a:ext cx="2680190" cy="133130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1EC1FC-9052-4106-4562-941858CEFD70}"/>
              </a:ext>
            </a:extLst>
          </p:cNvPr>
          <p:cNvSpPr txBox="1"/>
          <p:nvPr/>
        </p:nvSpPr>
        <p:spPr>
          <a:xfrm>
            <a:off x="107576" y="51547"/>
            <a:ext cx="11976848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2000" err="1">
                <a:ea typeface="Calibri"/>
                <a:cs typeface="Calibri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сегодняшний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день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всё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больше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возрастает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интерес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ea typeface="Calibri"/>
                <a:cs typeface="Calibri"/>
              </a:rPr>
              <a:t>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b="1" i="1" err="1">
                <a:ea typeface="Calibri"/>
                <a:cs typeface="Calibri"/>
              </a:rPr>
              <a:t>биологическим</a:t>
            </a:r>
            <a:r>
              <a:rPr lang="en-US" sz="2000" b="1" i="1">
                <a:latin typeface="Times New Roman"/>
                <a:cs typeface="Times New Roman"/>
              </a:rPr>
              <a:t> </a:t>
            </a:r>
            <a:r>
              <a:rPr lang="en-US" sz="2000" b="1" i="1" err="1">
                <a:ea typeface="Calibri"/>
                <a:cs typeface="Calibri"/>
              </a:rPr>
              <a:t>методам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ea typeface="Calibri"/>
                <a:cs typeface="Calibri"/>
              </a:rPr>
              <a:t>где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>
                <a:ea typeface="Calibri"/>
                <a:cs typeface="Calibri"/>
              </a:rPr>
              <a:t>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качестве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тест</a:t>
            </a:r>
            <a:r>
              <a:rPr lang="en-US" sz="2000" err="1">
                <a:latin typeface="Times New Roman"/>
                <a:cs typeface="Times New Roman"/>
              </a:rPr>
              <a:t>-</a:t>
            </a:r>
            <a:r>
              <a:rPr lang="en-US" sz="2000" err="1">
                <a:ea typeface="Calibri"/>
                <a:cs typeface="Calibri"/>
              </a:rPr>
              <a:t>объектов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выступают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живые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ea typeface="Calibri"/>
                <a:cs typeface="Calibri"/>
              </a:rPr>
              <a:t>организмы</a:t>
            </a:r>
            <a:r>
              <a:rPr lang="en-US" sz="2000">
                <a:latin typeface="Times New Roman"/>
                <a:cs typeface="Times New Roman"/>
              </a:rPr>
              <a:t>, </a:t>
            </a:r>
            <a:r>
              <a:rPr lang="en-US" sz="2000" err="1">
                <a:ea typeface="Calibri"/>
                <a:cs typeface="Calibri"/>
              </a:rPr>
              <a:t>например</a:t>
            </a:r>
            <a:r>
              <a:rPr lang="en-US" sz="2000">
                <a:latin typeface="Times New Roman"/>
                <a:cs typeface="Times New Roman"/>
              </a:rPr>
              <a:t>: </a:t>
            </a:r>
            <a:endParaRPr lang="ru-RU" sz="2000"/>
          </a:p>
          <a:p>
            <a:pPr algn="just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5121811-5225-E17F-2026-532AD331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1920660"/>
            <a:ext cx="2469662" cy="342900"/>
          </a:xfrm>
          <a:prstGeom prst="rect">
            <a:avLst/>
          </a:prstGeom>
        </p:spPr>
      </p:pic>
      <p:pic>
        <p:nvPicPr>
          <p:cNvPr id="4" name="Рисунок 4" descr="Изображение выглядит как на открытом воздухе, аквариум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019C548-E307-49D7-3192-B3FB8EF0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589" y="923470"/>
            <a:ext cx="2684585" cy="133909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1703039-700E-7D76-D87C-59E303DC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268" y="2042389"/>
            <a:ext cx="2469662" cy="34999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081AEEB-BBB5-DD90-F10F-075C7219C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660" y="1056907"/>
            <a:ext cx="2684585" cy="1339093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FD6AD8-526E-011B-3685-D0EBD4FD2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122" y="2107294"/>
            <a:ext cx="2469662" cy="384423"/>
          </a:xfrm>
          <a:prstGeom prst="rect">
            <a:avLst/>
          </a:prstGeom>
        </p:spPr>
      </p:pic>
      <p:pic>
        <p:nvPicPr>
          <p:cNvPr id="8" name="Рисунок 9" descr="Изображение выглядит как беспозвоночный, членистоногие, ракообразные класса жаброногих&#10;&#10;Автоматически созданное описание">
            <a:extLst>
              <a:ext uri="{FF2B5EF4-FFF2-40B4-BE49-F238E27FC236}">
                <a16:creationId xmlns:a16="http://schemas.microsoft.com/office/drawing/2014/main" id="{EF66DEC8-9C2A-8B8D-EB39-A6F878A3E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961" y="1208273"/>
            <a:ext cx="2684585" cy="1427016"/>
          </a:xfrm>
          <a:prstGeom prst="rect">
            <a:avLst/>
          </a:prstGeom>
        </p:spPr>
      </p:pic>
      <p:pic>
        <p:nvPicPr>
          <p:cNvPr id="10" name="Рисунок 11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C65D0DEC-D4E0-ECBF-5566-9FB9E52180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1175" y="2441171"/>
            <a:ext cx="2469662" cy="384423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текст, свет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32B0487A-1198-83E9-C9B6-283B3A1630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05" y="2547063"/>
            <a:ext cx="3700584" cy="3578997"/>
          </a:xfrm>
          <a:prstGeom prst="rect">
            <a:avLst/>
          </a:prstGeom>
        </p:spPr>
      </p:pic>
      <p:pic>
        <p:nvPicPr>
          <p:cNvPr id="13" name="Рисунок 13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F8477D6C-DCF5-140A-B79D-1424C4160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909" y="5785346"/>
            <a:ext cx="3485661" cy="555798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D868F5DB-15BC-88EF-108D-5BBDB72A6D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4256" y="2645386"/>
            <a:ext cx="442547" cy="3480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87BC5F-DD59-8682-AEDF-550A2335DD2D}"/>
              </a:ext>
            </a:extLst>
          </p:cNvPr>
          <p:cNvSpPr txBox="1"/>
          <p:nvPr/>
        </p:nvSpPr>
        <p:spPr>
          <a:xfrm>
            <a:off x="4314205" y="2743946"/>
            <a:ext cx="7160618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1400" i="1" u="sng" dirty="0" err="1">
                <a:latin typeface="Times New Roman"/>
                <a:cs typeface="Calibri"/>
              </a:rPr>
              <a:t>Преимущества</a:t>
            </a:r>
            <a:r>
              <a:rPr lang="en-US" sz="1400" i="1" u="sng" dirty="0">
                <a:latin typeface="Times New Roman"/>
                <a:cs typeface="Calibri"/>
              </a:rPr>
              <a:t> </a:t>
            </a:r>
            <a:r>
              <a:rPr lang="en-US" sz="1400" i="1" u="sng" dirty="0" err="1">
                <a:latin typeface="Times New Roman"/>
                <a:cs typeface="Calibri"/>
              </a:rPr>
              <a:t>данных</a:t>
            </a:r>
            <a:r>
              <a:rPr lang="en-US" sz="1400" i="1" u="sng" dirty="0">
                <a:latin typeface="Times New Roman"/>
                <a:cs typeface="Calibri"/>
              </a:rPr>
              <a:t> </a:t>
            </a:r>
            <a:r>
              <a:rPr lang="en-US" sz="1400" i="1" u="sng" dirty="0" err="1">
                <a:latin typeface="Times New Roman"/>
                <a:cs typeface="Calibri"/>
              </a:rPr>
              <a:t>биотестов</a:t>
            </a:r>
            <a:endParaRPr lang="ru-RU" sz="1400" dirty="0">
              <a:latin typeface="Times New Roman"/>
              <a:ea typeface="Calibri"/>
              <a:cs typeface="Calibri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cs typeface="Calibri"/>
              </a:rPr>
              <a:t>за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счёт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способности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Calibri"/>
                <a:cs typeface="Calibri"/>
              </a:rPr>
              <a:t>к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люминесценции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Calibri"/>
                <a:cs typeface="Calibri"/>
              </a:rPr>
              <a:t>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изменению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её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интенсивности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являются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удобными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биосенсорами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для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определения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различных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концентраций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фармполлютантов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;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Times New Roman"/>
              </a:rPr>
              <a:t>характеризуются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простотой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подготовительно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этапе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непосредственно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этапе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самого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биотестирования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Calibri"/>
              </a:rPr>
              <a:t>предоставляют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возможность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экспрессно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провести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анализ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токсичности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исследуемых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веществ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; </a:t>
            </a: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Times New Roman"/>
              </a:rPr>
              <a:t>представляют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собой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высокую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чувствительная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систему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обеспечивающуя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быструю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реакцию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на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токсичность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исследуемого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образца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Calibri"/>
              </a:rPr>
              <a:t>позволяют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провести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биотестирование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Calibri"/>
                <a:cs typeface="Calibri"/>
              </a:rPr>
              <a:t>с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наименьшими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материальными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затратами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;</a:t>
            </a:r>
            <a:endParaRPr lang="en-US" sz="1400" dirty="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Calibri"/>
              </a:rPr>
              <a:t>требуют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небольших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объёмов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исследуемых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Calibri"/>
              </a:rPr>
              <a:t>образцов</a:t>
            </a:r>
            <a:r>
              <a:rPr lang="en-US" sz="1400" dirty="0">
                <a:latin typeface="Times New Roman"/>
                <a:ea typeface="Calibri"/>
                <a:cs typeface="Calibri"/>
              </a:rPr>
              <a:t>;</a:t>
            </a: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Times New Roman"/>
              </a:rPr>
              <a:t>нет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необходимости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постоянном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выделении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биотестов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достаточно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всего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лишь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например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содержать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поддерживать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музейные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культуры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с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живыми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«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люминесцентными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датчиками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»;</a:t>
            </a:r>
          </a:p>
          <a:p>
            <a:pPr marL="342900" indent="-342900" algn="just">
              <a:buFont typeface="Wingdings"/>
              <a:buChar char="ü"/>
            </a:pPr>
            <a:r>
              <a:rPr lang="en-US" sz="1400" dirty="0" err="1">
                <a:latin typeface="Times New Roman"/>
                <a:ea typeface="Calibri"/>
                <a:cs typeface="Times New Roman"/>
              </a:rPr>
              <a:t>дают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возможность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обнаружить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количественно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определить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широкий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спектр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экофармполлютантов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различной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химической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природы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даже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ультрамалых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концентрациях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indent="-342900" algn="just">
              <a:buFont typeface="Wingdings"/>
              <a:buChar char="ü"/>
            </a:pP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/>
              <a:buChar char="ü"/>
            </a:pP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/>
              <a:buChar char="ü"/>
            </a:pPr>
            <a:endParaRPr lang="en-US" sz="1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/>
              <a:buChar char="ü"/>
            </a:pPr>
            <a:endParaRPr lang="en-US" sz="1400">
              <a:latin typeface="Times New Roman"/>
              <a:ea typeface="Calibri"/>
              <a:cs typeface="Times New Roman"/>
            </a:endParaRPr>
          </a:p>
          <a:p>
            <a:pPr algn="just"/>
            <a:endParaRPr lang="en-US" sz="1400">
              <a:latin typeface="Times New Roman"/>
              <a:ea typeface="Calibri"/>
              <a:cs typeface="Calibri"/>
            </a:endParaRPr>
          </a:p>
          <a:p>
            <a:endParaRPr lang="en-US" sz="1400">
              <a:latin typeface="Times New Roman"/>
              <a:ea typeface="Calibri"/>
              <a:cs typeface="Calibri"/>
            </a:endParaRPr>
          </a:p>
          <a:p>
            <a:endParaRPr lang="en-US" sz="140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85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36FE6C9-3A15-8562-50D8-80A81855F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656120"/>
              </p:ext>
            </p:extLst>
          </p:nvPr>
        </p:nvGraphicFramePr>
        <p:xfrm>
          <a:off x="996538" y="1568326"/>
          <a:ext cx="915972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08">
                  <a:extLst>
                    <a:ext uri="{9D8B030D-6E8A-4147-A177-3AD203B41FA5}">
                      <a16:colId xmlns:a16="http://schemas.microsoft.com/office/drawing/2014/main" val="1201234569"/>
                    </a:ext>
                  </a:extLst>
                </a:gridCol>
                <a:gridCol w="3336069">
                  <a:extLst>
                    <a:ext uri="{9D8B030D-6E8A-4147-A177-3AD203B41FA5}">
                      <a16:colId xmlns:a16="http://schemas.microsoft.com/office/drawing/2014/main" val="4142050179"/>
                    </a:ext>
                  </a:extLst>
                </a:gridCol>
                <a:gridCol w="1220737">
                  <a:extLst>
                    <a:ext uri="{9D8B030D-6E8A-4147-A177-3AD203B41FA5}">
                      <a16:colId xmlns:a16="http://schemas.microsoft.com/office/drawing/2014/main" val="4082768868"/>
                    </a:ext>
                  </a:extLst>
                </a:gridCol>
                <a:gridCol w="1015728">
                  <a:extLst>
                    <a:ext uri="{9D8B030D-6E8A-4147-A177-3AD203B41FA5}">
                      <a16:colId xmlns:a16="http://schemas.microsoft.com/office/drawing/2014/main" val="3782350925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50081200"/>
                    </a:ext>
                  </a:extLst>
                </a:gridCol>
                <a:gridCol w="997094">
                  <a:extLst>
                    <a:ext uri="{9D8B030D-6E8A-4147-A177-3AD203B41FA5}">
                      <a16:colId xmlns:a16="http://schemas.microsoft.com/office/drawing/2014/main" val="1220138272"/>
                    </a:ext>
                  </a:extLst>
                </a:gridCol>
                <a:gridCol w="950025">
                  <a:extLst>
                    <a:ext uri="{9D8B030D-6E8A-4147-A177-3AD203B41FA5}">
                      <a16:colId xmlns:a16="http://schemas.microsoft.com/office/drawing/2014/main" val="686851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16.​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Гемцитабин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1,5×10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2×10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88,2​</a:t>
                      </a:r>
                      <a:endParaRPr lang="ru-RU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17.​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Паклитаксел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1,4×10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4,8×10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-3​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81,3​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001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18.​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Цетуксимаб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5,4×10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9,4​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61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19.​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Бевацизумаб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1,5×10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3,7×10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8,1​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02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20. 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Цитарабин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8,0×10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-5​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23,8​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3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21. 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Блеомицин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2,3×10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22,9​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66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22. 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Дакарбазин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2,0×10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8,3×10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-5​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73,3​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89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23.​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Циклофосфамид​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3,2×10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18,8​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82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24. 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Цисплатин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8,2×10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-5​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32​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40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25.​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Доксорубицин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1,84×10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-3​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60​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3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26.​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Винбластин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4,0×10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-4​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32​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96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27.​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Прогестрон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9,0×10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2​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46,1​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6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28.​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Аммиак​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2,2×10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-1​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100​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90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29.​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Кофеин бензоат​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5,7×10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1​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77,0​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98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30.​</a:t>
                      </a:r>
                      <a:endParaRPr lang="ru-RU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effectLst/>
                          <a:latin typeface="Times New Roman"/>
                        </a:rPr>
                        <a:t>Прокаин+Сульфокамфорная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 кислота​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3,9×10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-1​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2,36×10</a:t>
                      </a:r>
                      <a:r>
                        <a:rPr lang="ru-RU" sz="900" b="0" dirty="0">
                          <a:effectLst/>
                          <a:latin typeface="Times New Roman"/>
                        </a:rPr>
                        <a:t>-1​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-​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effectLst/>
                          <a:latin typeface="Times New Roman"/>
                        </a:rPr>
                        <a:t>63,5​</a:t>
                      </a:r>
                      <a:endParaRPr lang="ru-RU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1598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712A05-2752-20BF-9FA3-35CE5E972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6495"/>
              </p:ext>
            </p:extLst>
          </p:nvPr>
        </p:nvGraphicFramePr>
        <p:xfrm>
          <a:off x="978192" y="735874"/>
          <a:ext cx="917663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46">
                  <a:extLst>
                    <a:ext uri="{9D8B030D-6E8A-4147-A177-3AD203B41FA5}">
                      <a16:colId xmlns:a16="http://schemas.microsoft.com/office/drawing/2014/main" val="2329907556"/>
                    </a:ext>
                  </a:extLst>
                </a:gridCol>
                <a:gridCol w="3336327">
                  <a:extLst>
                    <a:ext uri="{9D8B030D-6E8A-4147-A177-3AD203B41FA5}">
                      <a16:colId xmlns:a16="http://schemas.microsoft.com/office/drawing/2014/main" val="2447132933"/>
                    </a:ext>
                  </a:extLst>
                </a:gridCol>
                <a:gridCol w="1193776">
                  <a:extLst>
                    <a:ext uri="{9D8B030D-6E8A-4147-A177-3AD203B41FA5}">
                      <a16:colId xmlns:a16="http://schemas.microsoft.com/office/drawing/2014/main" val="2012472687"/>
                    </a:ext>
                  </a:extLst>
                </a:gridCol>
                <a:gridCol w="1027164">
                  <a:extLst>
                    <a:ext uri="{9D8B030D-6E8A-4147-A177-3AD203B41FA5}">
                      <a16:colId xmlns:a16="http://schemas.microsoft.com/office/drawing/2014/main" val="2290068188"/>
                    </a:ext>
                  </a:extLst>
                </a:gridCol>
                <a:gridCol w="1052611">
                  <a:extLst>
                    <a:ext uri="{9D8B030D-6E8A-4147-A177-3AD203B41FA5}">
                      <a16:colId xmlns:a16="http://schemas.microsoft.com/office/drawing/2014/main" val="3986784372"/>
                    </a:ext>
                  </a:extLst>
                </a:gridCol>
                <a:gridCol w="991015">
                  <a:extLst>
                    <a:ext uri="{9D8B030D-6E8A-4147-A177-3AD203B41FA5}">
                      <a16:colId xmlns:a16="http://schemas.microsoft.com/office/drawing/2014/main" val="3955034581"/>
                    </a:ext>
                  </a:extLst>
                </a:gridCol>
                <a:gridCol w="932491">
                  <a:extLst>
                    <a:ext uri="{9D8B030D-6E8A-4147-A177-3AD203B41FA5}">
                      <a16:colId xmlns:a16="http://schemas.microsoft.com/office/drawing/2014/main" val="142794265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№​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ЛВ​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экотоксичности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393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af-ZA" sz="1400" b="1" dirty="0">
                          <a:effectLst/>
                          <a:latin typeface="Times New Roman"/>
                        </a:rPr>
                        <a:t>Sh1​</a:t>
                      </a:r>
                      <a:endParaRPr lang="af-ZA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50о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80о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50х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80х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ИТ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%​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499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FBA829-A610-E511-1D3B-2CE6AC4B5F08}"/>
              </a:ext>
            </a:extLst>
          </p:cNvPr>
          <p:cNvSpPr txBox="1"/>
          <p:nvPr/>
        </p:nvSpPr>
        <p:spPr>
          <a:xfrm>
            <a:off x="10291947" y="63038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i="1" dirty="0">
                <a:solidFill>
                  <a:srgbClr val="7030A0"/>
                </a:solidFill>
                <a:cs typeface="Calibri"/>
              </a:rPr>
              <a:t>Продолжение...</a:t>
            </a:r>
            <a:endParaRPr lang="ru-RU" i="1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6268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F4C0A60-552B-0CF4-09E9-10A2633E5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352653"/>
              </p:ext>
            </p:extLst>
          </p:nvPr>
        </p:nvGraphicFramePr>
        <p:xfrm>
          <a:off x="1009402" y="1157844"/>
          <a:ext cx="9143934" cy="333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2">
                  <a:extLst>
                    <a:ext uri="{9D8B030D-6E8A-4147-A177-3AD203B41FA5}">
                      <a16:colId xmlns:a16="http://schemas.microsoft.com/office/drawing/2014/main" val="857420836"/>
                    </a:ext>
                  </a:extLst>
                </a:gridCol>
                <a:gridCol w="3335715">
                  <a:extLst>
                    <a:ext uri="{9D8B030D-6E8A-4147-A177-3AD203B41FA5}">
                      <a16:colId xmlns:a16="http://schemas.microsoft.com/office/drawing/2014/main" val="1963550982"/>
                    </a:ext>
                  </a:extLst>
                </a:gridCol>
                <a:gridCol w="927540">
                  <a:extLst>
                    <a:ext uri="{9D8B030D-6E8A-4147-A177-3AD203B41FA5}">
                      <a16:colId xmlns:a16="http://schemas.microsoft.com/office/drawing/2014/main" val="783449801"/>
                    </a:ext>
                  </a:extLst>
                </a:gridCol>
                <a:gridCol w="981393">
                  <a:extLst>
                    <a:ext uri="{9D8B030D-6E8A-4147-A177-3AD203B41FA5}">
                      <a16:colId xmlns:a16="http://schemas.microsoft.com/office/drawing/2014/main" val="3723245185"/>
                    </a:ext>
                  </a:extLst>
                </a:gridCol>
                <a:gridCol w="1019136">
                  <a:extLst>
                    <a:ext uri="{9D8B030D-6E8A-4147-A177-3AD203B41FA5}">
                      <a16:colId xmlns:a16="http://schemas.microsoft.com/office/drawing/2014/main" val="242896610"/>
                    </a:ext>
                  </a:extLst>
                </a:gridCol>
                <a:gridCol w="943647">
                  <a:extLst>
                    <a:ext uri="{9D8B030D-6E8A-4147-A177-3AD203B41FA5}">
                      <a16:colId xmlns:a16="http://schemas.microsoft.com/office/drawing/2014/main" val="847664784"/>
                    </a:ext>
                  </a:extLst>
                </a:gridCol>
                <a:gridCol w="1283361">
                  <a:extLst>
                    <a:ext uri="{9D8B030D-6E8A-4147-A177-3AD203B41FA5}">
                      <a16:colId xmlns:a16="http://schemas.microsoft.com/office/drawing/2014/main" val="2646643702"/>
                    </a:ext>
                  </a:extLst>
                </a:gridCol>
              </a:tblGrid>
              <a:tr h="37605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31.​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b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Винпоцетин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1,0×10-1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37,4​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1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Гидроксиметилхиноксалиндиоксид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1,0​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1,68×10-1​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41,6​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425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Железа(</a:t>
                      </a:r>
                      <a:r>
                        <a:rPr lang="af-Z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III) 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гидроксид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полимальтозат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2,9×10-1​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2,8×10-1​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82,4​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478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Имидазолилэтанамид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пентадиовой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кислоты​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1,0×10-3​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​-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3,0×10-4​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​-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21,8​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895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Менадиона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натрия бисульфит​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5,0×10-2 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94,5​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9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Бензилпенициллин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5×102​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65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Гентамицина сульфат​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2,83×102​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84,5​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65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Стрептомицин​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765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Тетрациклина гидрохлорид​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2,85×101​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5×10-5​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98,3​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29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40.​</a:t>
                      </a:r>
                      <a:endParaRPr lang="ru-RU" sz="1400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Цефтриаксон​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14×10-3​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1×10-3​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91,4 ​</a:t>
                      </a:r>
                      <a:endParaRPr lang="ru-RU" sz="1400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28365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2E831D-3576-4B28-731A-D87188ECE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97886"/>
              </p:ext>
            </p:extLst>
          </p:nvPr>
        </p:nvGraphicFramePr>
        <p:xfrm>
          <a:off x="1007880" y="310342"/>
          <a:ext cx="915522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57">
                  <a:extLst>
                    <a:ext uri="{9D8B030D-6E8A-4147-A177-3AD203B41FA5}">
                      <a16:colId xmlns:a16="http://schemas.microsoft.com/office/drawing/2014/main" val="2329907556"/>
                    </a:ext>
                  </a:extLst>
                </a:gridCol>
                <a:gridCol w="3329129">
                  <a:extLst>
                    <a:ext uri="{9D8B030D-6E8A-4147-A177-3AD203B41FA5}">
                      <a16:colId xmlns:a16="http://schemas.microsoft.com/office/drawing/2014/main" val="2447132933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12472687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290068188"/>
                    </a:ext>
                  </a:extLst>
                </a:gridCol>
                <a:gridCol w="1026973">
                  <a:extLst>
                    <a:ext uri="{9D8B030D-6E8A-4147-A177-3AD203B41FA5}">
                      <a16:colId xmlns:a16="http://schemas.microsoft.com/office/drawing/2014/main" val="3986784372"/>
                    </a:ext>
                  </a:extLst>
                </a:gridCol>
                <a:gridCol w="898601">
                  <a:extLst>
                    <a:ext uri="{9D8B030D-6E8A-4147-A177-3AD203B41FA5}">
                      <a16:colId xmlns:a16="http://schemas.microsoft.com/office/drawing/2014/main" val="3955034581"/>
                    </a:ext>
                  </a:extLst>
                </a:gridCol>
                <a:gridCol w="1303466">
                  <a:extLst>
                    <a:ext uri="{9D8B030D-6E8A-4147-A177-3AD203B41FA5}">
                      <a16:colId xmlns:a16="http://schemas.microsoft.com/office/drawing/2014/main" val="142794265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№​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ЛВ​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rtl="0" fontAlgn="base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 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экотоксичности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​</a:t>
                      </a:r>
                      <a:endParaRPr lang="ru-RU" b="1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393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af-ZA" sz="1400" b="1" dirty="0">
                          <a:effectLst/>
                          <a:latin typeface="Times New Roman"/>
                        </a:rPr>
                        <a:t>Sh1​</a:t>
                      </a:r>
                      <a:endParaRPr lang="af-ZA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50о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80о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50х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ЭК</a:t>
                      </a:r>
                      <a:r>
                        <a:rPr lang="ru-RU" sz="900" i="1" dirty="0">
                          <a:effectLst/>
                          <a:latin typeface="Times New Roman"/>
                        </a:rPr>
                        <a:t>80х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мг/мл​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i="1" dirty="0">
                          <a:effectLst/>
                          <a:latin typeface="Times New Roman"/>
                        </a:rPr>
                        <a:t>ИТ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,​</a:t>
                      </a:r>
                      <a:endParaRPr lang="ru-RU" dirty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ru-RU" sz="1400" dirty="0">
                          <a:effectLst/>
                          <a:latin typeface="Times New Roman"/>
                        </a:rPr>
                        <a:t>%​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49967"/>
                  </a:ext>
                </a:extLst>
              </a:tr>
            </a:tbl>
          </a:graphicData>
        </a:graphic>
      </p:graphicFrame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9AA62449-5FFF-1C0C-8A17-76A0247823ED}"/>
              </a:ext>
            </a:extLst>
          </p:cNvPr>
          <p:cNvSpPr/>
          <p:nvPr/>
        </p:nvSpPr>
        <p:spPr>
          <a:xfrm>
            <a:off x="554181" y="4670961"/>
            <a:ext cx="10974779" cy="2058388"/>
          </a:xfrm>
          <a:prstGeom prst="foldedCorner">
            <a:avLst/>
          </a:prstGeom>
          <a:noFill/>
          <a:ln>
            <a:solidFill>
              <a:srgbClr val="BA77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>
                <a:solidFill>
                  <a:schemeClr val="tx1"/>
                </a:solidFill>
                <a:latin typeface="Times New Roman"/>
                <a:cs typeface="Times New Roman"/>
              </a:rPr>
              <a:t>Исходя из полученных данных ИТ, была определена степень токсичности каждого из </a:t>
            </a:r>
            <a:r>
              <a:rPr lang="ru-RU" sz="1400" b="1" u="sng" dirty="0">
                <a:solidFill>
                  <a:schemeClr val="tx1"/>
                </a:solidFill>
                <a:latin typeface="Times New Roman"/>
                <a:cs typeface="Times New Roman"/>
              </a:rPr>
              <a:t>40 ЛВ</a:t>
            </a:r>
            <a:r>
              <a:rPr lang="ru-RU" sz="1400" u="sng" dirty="0">
                <a:solidFill>
                  <a:schemeClr val="tx1"/>
                </a:solidFill>
                <a:latin typeface="Times New Roman"/>
                <a:cs typeface="Times New Roman"/>
              </a:rPr>
              <a:t>: </a:t>
            </a:r>
            <a:endParaRPr lang="ru-RU" sz="1400" u="sng">
              <a:solidFill>
                <a:schemeClr val="tx1"/>
              </a:solidFill>
              <a:latin typeface="Times New Roman"/>
              <a:cs typeface="Calibri" panose="020F0502020204030204"/>
            </a:endParaRPr>
          </a:p>
          <a:p>
            <a:pPr algn="just">
              <a:buFont typeface="Wingdings"/>
              <a:buChar char="§"/>
            </a:pPr>
            <a:r>
              <a:rPr lang="ru-RU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допустимая степень токсичности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(ИТ&lt;20) – 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каптоприл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лизиноприл,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периндоприл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рамиприл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эналаприл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цетуксимаб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бевацизумаб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циклофосфамид; 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just">
              <a:buFont typeface="Wingdings"/>
              <a:buChar char="§"/>
            </a:pPr>
            <a:r>
              <a:rPr lang="ru-RU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токсичные ЛВ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(ИТ≥20≤50) –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левоцетиризин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прокаин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цитарабин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блеомицин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цисплатин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винбластин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прогестрон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винпоцетин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гидроксиметилхиноксалиндиоксид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имидазолилэтанамид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пентадиовой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кислоты; 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just">
              <a:buFont typeface="Wingdings"/>
              <a:buChar char="§"/>
            </a:pPr>
            <a:r>
              <a:rPr lang="ru-RU" sz="1400" i="1" dirty="0">
                <a:solidFill>
                  <a:srgbClr val="C00000"/>
                </a:solidFill>
                <a:latin typeface="Times New Roman"/>
                <a:cs typeface="Times New Roman"/>
              </a:rPr>
              <a:t>высокая токсичность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(ИТ&gt;50) –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кеторолак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дибазол, папаверина гидрохлорид,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гемцитабин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паклитаксел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дакарбазин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ru-RU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доксорубицин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аммиак, кофеин-бензоат,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прокаин+сульфокамфорная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кислота, железа(III) гидроксид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полимальтозат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менадиона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натрия бисульфит, </a:t>
            </a:r>
            <a:r>
              <a:rPr lang="ru-RU" sz="1400" err="1">
                <a:solidFill>
                  <a:schemeClr val="tx1"/>
                </a:solidFill>
                <a:latin typeface="Times New Roman"/>
                <a:cs typeface="Times New Roman"/>
              </a:rPr>
              <a:t>бензилпенициллин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гентамицина сульфат, тетрациклина гидрохлорид, цефтриаксон.</a:t>
            </a:r>
            <a:endParaRPr lang="ru-RU" sz="1400">
              <a:solidFill>
                <a:schemeClr val="tx1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155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один усеченный угол 10">
            <a:extLst>
              <a:ext uri="{FF2B5EF4-FFF2-40B4-BE49-F238E27FC236}">
                <a16:creationId xmlns:a16="http://schemas.microsoft.com/office/drawing/2014/main" id="{551CA8F0-2437-4074-2A54-700ECB062AC5}"/>
              </a:ext>
            </a:extLst>
          </p:cNvPr>
          <p:cNvSpPr/>
          <p:nvPr/>
        </p:nvSpPr>
        <p:spPr>
          <a:xfrm>
            <a:off x="6798624" y="3750623"/>
            <a:ext cx="5205350" cy="2988622"/>
          </a:xfrm>
          <a:prstGeom prst="snip1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95D05-3332-3A4A-081E-ECC0AE3D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236476"/>
            <a:ext cx="10931236" cy="929719"/>
          </a:xfrm>
        </p:spPr>
        <p:txBody>
          <a:bodyPr/>
          <a:lstStyle/>
          <a:p>
            <a:pPr algn="just"/>
            <a:r>
              <a:rPr lang="ru-RU" sz="1800" b="1" i="1" dirty="0">
                <a:latin typeface="Times New Roman"/>
                <a:cs typeface="Times New Roman"/>
              </a:rPr>
              <a:t>Показатели </a:t>
            </a:r>
            <a:r>
              <a:rPr lang="ru-RU" sz="1800" b="1" i="1" dirty="0" err="1">
                <a:latin typeface="Times New Roman"/>
                <a:cs typeface="Times New Roman"/>
              </a:rPr>
              <a:t>экотоксичности</a:t>
            </a:r>
            <a:r>
              <a:rPr lang="ru-RU" sz="1800" b="1" i="1" dirty="0">
                <a:latin typeface="Times New Roman"/>
                <a:cs typeface="Times New Roman"/>
              </a:rPr>
              <a:t> при</a:t>
            </a:r>
            <a:r>
              <a:rPr lang="ru-RU" sz="1800" i="1" dirty="0">
                <a:latin typeface="Times New Roman"/>
                <a:cs typeface="Times New Roman"/>
              </a:rPr>
              <a:t> о</a:t>
            </a:r>
            <a:r>
              <a:rPr lang="ru-RU" sz="1800" b="1" i="1" dirty="0">
                <a:latin typeface="Times New Roman"/>
                <a:cs typeface="Times New Roman"/>
              </a:rPr>
              <a:t>ценки острой и хронической токсичности противоопухолевых препаратов на генно-инженерных штаммах E. </a:t>
            </a:r>
            <a:r>
              <a:rPr lang="ru-RU" sz="1800" b="1" i="1" dirty="0" err="1">
                <a:latin typeface="Times New Roman"/>
                <a:cs typeface="Times New Roman"/>
              </a:rPr>
              <a:t>coli</a:t>
            </a:r>
            <a:r>
              <a:rPr lang="ru-RU" sz="1800" b="1" i="1" dirty="0">
                <a:latin typeface="Times New Roman"/>
                <a:cs typeface="Times New Roman"/>
              </a:rPr>
              <a:t> MG1655 (</a:t>
            </a:r>
            <a:r>
              <a:rPr lang="ru-RU" sz="1800" b="1" i="1" dirty="0" err="1">
                <a:latin typeface="Times New Roman"/>
                <a:cs typeface="Times New Roman"/>
              </a:rPr>
              <a:t>pRecA-lux</a:t>
            </a:r>
            <a:r>
              <a:rPr lang="ru-RU" sz="1800" b="1" i="1" dirty="0">
                <a:latin typeface="Times New Roman"/>
                <a:cs typeface="Times New Roman"/>
              </a:rPr>
              <a:t>) и E. </a:t>
            </a:r>
            <a:r>
              <a:rPr lang="ru-RU" sz="1800" b="1" i="1" dirty="0" err="1">
                <a:latin typeface="Times New Roman"/>
                <a:cs typeface="Times New Roman"/>
              </a:rPr>
              <a:t>coli</a:t>
            </a:r>
            <a:r>
              <a:rPr lang="ru-RU" sz="1800" b="1" i="1" dirty="0">
                <a:latin typeface="Times New Roman"/>
                <a:cs typeface="Times New Roman"/>
              </a:rPr>
              <a:t> MG1655 (</a:t>
            </a:r>
            <a:r>
              <a:rPr lang="ru-RU" sz="1800" b="1" i="1" dirty="0" err="1">
                <a:latin typeface="Times New Roman"/>
                <a:cs typeface="Times New Roman"/>
              </a:rPr>
              <a:t>pColD-lux</a:t>
            </a:r>
            <a:r>
              <a:rPr lang="ru-RU" sz="1800" b="1" i="1" dirty="0">
                <a:latin typeface="Times New Roman"/>
                <a:cs typeface="Times New Roman"/>
              </a:rPr>
              <a:t>).</a:t>
            </a:r>
            <a:endParaRPr lang="ru-RU" sz="1800" i="1" dirty="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399B5-06CB-A90D-851B-88F6959F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01" y="12516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700" dirty="0">
                <a:latin typeface="Times New Roman"/>
                <a:cs typeface="Times New Roman"/>
              </a:rPr>
              <a:t>На рекомбинантных штаммах </a:t>
            </a:r>
            <a:r>
              <a:rPr lang="ru-RU" sz="1700" i="1" dirty="0">
                <a:latin typeface="Times New Roman"/>
                <a:cs typeface="Times New Roman"/>
              </a:rPr>
              <a:t>E. 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i="1" dirty="0">
                <a:latin typeface="Times New Roman"/>
                <a:cs typeface="Times New Roman"/>
              </a:rPr>
              <a:t> </a:t>
            </a:r>
            <a:r>
              <a:rPr lang="ru-RU" sz="1700" dirty="0">
                <a:latin typeface="Times New Roman"/>
                <a:cs typeface="Times New Roman"/>
              </a:rPr>
              <a:t>MG1655 (</a:t>
            </a:r>
            <a:r>
              <a:rPr lang="ru-RU" sz="1700" dirty="0" err="1">
                <a:latin typeface="Times New Roman"/>
                <a:cs typeface="Times New Roman"/>
              </a:rPr>
              <a:t>pRecA-lux</a:t>
            </a:r>
            <a:r>
              <a:rPr lang="ru-RU" sz="1700" dirty="0">
                <a:latin typeface="Times New Roman"/>
                <a:cs typeface="Times New Roman"/>
              </a:rPr>
              <a:t>) и </a:t>
            </a:r>
            <a:r>
              <a:rPr lang="ru-RU" sz="1700" i="1" dirty="0">
                <a:latin typeface="Times New Roman"/>
                <a:cs typeface="Times New Roman"/>
              </a:rPr>
              <a:t>E. 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i="1" dirty="0">
                <a:latin typeface="Times New Roman"/>
                <a:cs typeface="Times New Roman"/>
              </a:rPr>
              <a:t> </a:t>
            </a:r>
            <a:r>
              <a:rPr lang="ru-RU" sz="1700" dirty="0">
                <a:latin typeface="Times New Roman"/>
                <a:cs typeface="Times New Roman"/>
              </a:rPr>
              <a:t>MG1655 (</a:t>
            </a:r>
            <a:r>
              <a:rPr lang="ru-RU" sz="1700" dirty="0" err="1">
                <a:latin typeface="Times New Roman"/>
                <a:cs typeface="Times New Roman"/>
              </a:rPr>
              <a:t>pColD-lux</a:t>
            </a:r>
            <a:r>
              <a:rPr lang="ru-RU" sz="1700" dirty="0">
                <a:latin typeface="Times New Roman"/>
                <a:cs typeface="Times New Roman"/>
              </a:rPr>
              <a:t>) изучили </a:t>
            </a:r>
            <a:r>
              <a:rPr lang="ru-RU" sz="1700" dirty="0" err="1">
                <a:latin typeface="Times New Roman"/>
                <a:cs typeface="Times New Roman"/>
              </a:rPr>
              <a:t>экотоксичность</a:t>
            </a:r>
            <a:r>
              <a:rPr lang="ru-RU" sz="1700" dirty="0">
                <a:latin typeface="Times New Roman"/>
                <a:cs typeface="Times New Roman"/>
              </a:rPr>
              <a:t> противоопухолевых веществ (</a:t>
            </a:r>
            <a:r>
              <a:rPr lang="ru-RU" sz="1700" dirty="0" err="1">
                <a:latin typeface="Times New Roman"/>
                <a:cs typeface="Times New Roman"/>
              </a:rPr>
              <a:t>гемцитабина</a:t>
            </a:r>
            <a:r>
              <a:rPr lang="ru-RU" sz="1700" dirty="0">
                <a:latin typeface="Times New Roman"/>
                <a:cs typeface="Times New Roman"/>
              </a:rPr>
              <a:t> и </a:t>
            </a:r>
            <a:r>
              <a:rPr lang="ru-RU" sz="1700" dirty="0" err="1">
                <a:latin typeface="Times New Roman"/>
                <a:cs typeface="Times New Roman"/>
              </a:rPr>
              <a:t>паклитаксела</a:t>
            </a:r>
            <a:r>
              <a:rPr lang="ru-RU" sz="1700" dirty="0">
                <a:latin typeface="Times New Roman"/>
                <a:cs typeface="Times New Roman"/>
              </a:rPr>
              <a:t>), которые, по результатам оценки </a:t>
            </a:r>
            <a:r>
              <a:rPr lang="ru-RU" sz="1700" dirty="0" err="1">
                <a:latin typeface="Times New Roman"/>
                <a:cs typeface="Times New Roman"/>
              </a:rPr>
              <a:t>экотоксичности</a:t>
            </a:r>
            <a:r>
              <a:rPr lang="ru-RU" sz="1700" dirty="0">
                <a:latin typeface="Times New Roman"/>
                <a:cs typeface="Times New Roman"/>
              </a:rPr>
              <a:t> на природных люминесцентных бактериях, имели самую высокую токсичность. Данный эксперимент позволил провести сравнительный анализ чувствительности к одним и тем же противоопухолевым ЛВ между природными люминесцентными бактериями и генно-инженерными штаммами </a:t>
            </a:r>
            <a:r>
              <a:rPr lang="ru-RU" sz="1700" i="1" dirty="0">
                <a:latin typeface="Times New Roman"/>
                <a:cs typeface="Times New Roman"/>
              </a:rPr>
              <a:t>E. 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dirty="0">
                <a:latin typeface="Times New Roman"/>
                <a:cs typeface="Times New Roman"/>
              </a:rPr>
              <a:t> с</a:t>
            </a:r>
            <a:r>
              <a:rPr lang="ru-RU" sz="1700" i="1" dirty="0">
                <a:latin typeface="Times New Roman"/>
                <a:cs typeface="Times New Roman"/>
              </a:rPr>
              <a:t> </a:t>
            </a:r>
            <a:r>
              <a:rPr lang="ru-RU" sz="1700" dirty="0">
                <a:latin typeface="Times New Roman"/>
                <a:cs typeface="Times New Roman"/>
              </a:rPr>
              <a:t>клонированными в них генами тех же природных бактерий.</a:t>
            </a:r>
            <a:endParaRPr lang="ru-RU" sz="1700" dirty="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700" dirty="0">
                <a:latin typeface="Times New Roman"/>
                <a:cs typeface="Times New Roman"/>
              </a:rPr>
              <a:t>Через 60 мин вышеуказанные противоопухолевые вещества оказывали токсическое действие, определены ЭК</a:t>
            </a:r>
            <a:r>
              <a:rPr lang="ru-RU" sz="1700" baseline="-25000" dirty="0">
                <a:latin typeface="Times New Roman"/>
                <a:cs typeface="Times New Roman"/>
              </a:rPr>
              <a:t>50</a:t>
            </a:r>
            <a:r>
              <a:rPr lang="ru-RU" sz="1700" dirty="0">
                <a:latin typeface="Times New Roman"/>
                <a:cs typeface="Times New Roman"/>
              </a:rPr>
              <a:t>. Для </a:t>
            </a:r>
            <a:r>
              <a:rPr lang="ru-RU" sz="1700" i="1" dirty="0">
                <a:latin typeface="Times New Roman"/>
                <a:cs typeface="Times New Roman"/>
              </a:rPr>
              <a:t>E. 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i="1" dirty="0">
                <a:latin typeface="Times New Roman"/>
                <a:cs typeface="Times New Roman"/>
              </a:rPr>
              <a:t> </a:t>
            </a:r>
            <a:r>
              <a:rPr lang="ru-RU" sz="1700" dirty="0">
                <a:latin typeface="Times New Roman"/>
                <a:cs typeface="Times New Roman"/>
              </a:rPr>
              <a:t>MG1655 (</a:t>
            </a:r>
            <a:r>
              <a:rPr lang="ru-RU" sz="1700" dirty="0" err="1">
                <a:latin typeface="Times New Roman"/>
                <a:cs typeface="Times New Roman"/>
              </a:rPr>
              <a:t>pRecA-lux</a:t>
            </a:r>
            <a:r>
              <a:rPr lang="ru-RU" sz="1700" dirty="0">
                <a:latin typeface="Times New Roman"/>
                <a:cs typeface="Times New Roman"/>
              </a:rPr>
              <a:t>) она имела следующие значения: 2,9×10</a:t>
            </a:r>
            <a:r>
              <a:rPr lang="ru-RU" sz="1700" baseline="30000" dirty="0">
                <a:latin typeface="Times New Roman"/>
                <a:cs typeface="Times New Roman"/>
              </a:rPr>
              <a:t>3</a:t>
            </a:r>
            <a:r>
              <a:rPr lang="ru-RU" sz="1700" dirty="0">
                <a:latin typeface="Times New Roman"/>
                <a:cs typeface="Times New Roman"/>
              </a:rPr>
              <a:t> мг/мл и 5,2×10</a:t>
            </a:r>
            <a:r>
              <a:rPr lang="ru-RU" sz="1700" baseline="30000" dirty="0">
                <a:latin typeface="Times New Roman"/>
                <a:cs typeface="Times New Roman"/>
              </a:rPr>
              <a:t>3</a:t>
            </a:r>
            <a:r>
              <a:rPr lang="ru-RU" sz="1700" dirty="0">
                <a:latin typeface="Times New Roman"/>
                <a:cs typeface="Times New Roman"/>
              </a:rPr>
              <a:t> мг/мл, для </a:t>
            </a:r>
            <a:r>
              <a:rPr lang="ru-RU" sz="1700" i="1" dirty="0">
                <a:latin typeface="Times New Roman"/>
                <a:cs typeface="Times New Roman"/>
              </a:rPr>
              <a:t>E. 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i="1" dirty="0">
                <a:latin typeface="Times New Roman"/>
                <a:cs typeface="Times New Roman"/>
              </a:rPr>
              <a:t> </a:t>
            </a:r>
            <a:r>
              <a:rPr lang="ru-RU" sz="1700" dirty="0">
                <a:latin typeface="Times New Roman"/>
                <a:cs typeface="Times New Roman"/>
              </a:rPr>
              <a:t>MG1655 (</a:t>
            </a:r>
            <a:r>
              <a:rPr lang="ru-RU" sz="1700" dirty="0" err="1">
                <a:latin typeface="Times New Roman"/>
                <a:cs typeface="Times New Roman"/>
              </a:rPr>
              <a:t>pColD-lux</a:t>
            </a:r>
            <a:r>
              <a:rPr lang="ru-RU" sz="1700" dirty="0">
                <a:latin typeface="Times New Roman"/>
                <a:cs typeface="Times New Roman"/>
              </a:rPr>
              <a:t>) – 6,4×10</a:t>
            </a:r>
            <a:r>
              <a:rPr lang="ru-RU" sz="1700" baseline="30000" dirty="0">
                <a:latin typeface="Times New Roman"/>
                <a:cs typeface="Times New Roman"/>
              </a:rPr>
              <a:t>3</a:t>
            </a:r>
            <a:r>
              <a:rPr lang="ru-RU" sz="1700" dirty="0">
                <a:latin typeface="Times New Roman"/>
                <a:cs typeface="Times New Roman"/>
              </a:rPr>
              <a:t> мг/мл и 7,0×10</a:t>
            </a:r>
            <a:r>
              <a:rPr lang="ru-RU" sz="1700" baseline="30000" dirty="0">
                <a:latin typeface="Times New Roman"/>
                <a:cs typeface="Times New Roman"/>
              </a:rPr>
              <a:t>3</a:t>
            </a:r>
            <a:r>
              <a:rPr lang="ru-RU" sz="1700" dirty="0">
                <a:latin typeface="Times New Roman"/>
                <a:cs typeface="Times New Roman"/>
              </a:rPr>
              <a:t> мг/мл. ИТ составил для </a:t>
            </a:r>
            <a:r>
              <a:rPr lang="ru-RU" sz="1700" i="1" dirty="0">
                <a:latin typeface="Times New Roman"/>
                <a:cs typeface="Times New Roman"/>
              </a:rPr>
              <a:t>E. 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i="1" dirty="0">
                <a:latin typeface="Times New Roman"/>
                <a:cs typeface="Times New Roman"/>
              </a:rPr>
              <a:t> </a:t>
            </a:r>
            <a:r>
              <a:rPr lang="ru-RU" sz="1700" dirty="0">
                <a:latin typeface="Times New Roman"/>
                <a:cs typeface="Times New Roman"/>
              </a:rPr>
              <a:t>MG1655 (</a:t>
            </a:r>
            <a:r>
              <a:rPr lang="ru-RU" sz="1700" dirty="0" err="1">
                <a:latin typeface="Times New Roman"/>
                <a:cs typeface="Times New Roman"/>
              </a:rPr>
              <a:t>pRecA-lux</a:t>
            </a:r>
            <a:r>
              <a:rPr lang="ru-RU" sz="1700" dirty="0">
                <a:latin typeface="Times New Roman"/>
                <a:cs typeface="Times New Roman"/>
              </a:rPr>
              <a:t>) – 53,62% и 7,25, а для </a:t>
            </a:r>
            <a:r>
              <a:rPr lang="ru-RU" sz="1700" i="1" dirty="0">
                <a:latin typeface="Times New Roman"/>
                <a:cs typeface="Times New Roman"/>
              </a:rPr>
              <a:t>E. </a:t>
            </a:r>
            <a:r>
              <a:rPr lang="ru-RU" sz="1700" i="1" dirty="0" err="1">
                <a:latin typeface="Times New Roman"/>
                <a:cs typeface="Times New Roman"/>
              </a:rPr>
              <a:t>coli</a:t>
            </a:r>
            <a:r>
              <a:rPr lang="ru-RU" sz="1700" i="1" dirty="0">
                <a:latin typeface="Times New Roman"/>
                <a:cs typeface="Times New Roman"/>
              </a:rPr>
              <a:t> </a:t>
            </a:r>
            <a:r>
              <a:rPr lang="ru-RU" sz="1700" dirty="0">
                <a:latin typeface="Times New Roman"/>
                <a:cs typeface="Times New Roman"/>
              </a:rPr>
              <a:t>MG1655 (</a:t>
            </a:r>
            <a:r>
              <a:rPr lang="ru-RU" sz="1700" dirty="0" err="1">
                <a:latin typeface="Times New Roman"/>
                <a:cs typeface="Times New Roman"/>
              </a:rPr>
              <a:t>pColD-lux</a:t>
            </a:r>
            <a:r>
              <a:rPr lang="ru-RU" sz="1700" dirty="0">
                <a:latin typeface="Times New Roman"/>
                <a:cs typeface="Times New Roman"/>
              </a:rPr>
              <a:t>) – 25,59% и 30,36%. </a:t>
            </a:r>
            <a:endParaRPr lang="ru-RU" sz="1700" dirty="0">
              <a:latin typeface="Times New Roman"/>
              <a:cs typeface="Calibri" panose="020F0502020204030204"/>
            </a:endParaRP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D8C6E32-5C5E-B666-2CFD-8A93360A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" y="475384"/>
            <a:ext cx="942975" cy="9334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7E84D92-93FF-4C7F-A3C3-FDDFFDE39884}"/>
              </a:ext>
            </a:extLst>
          </p:cNvPr>
          <p:cNvSpPr txBox="1">
            <a:spLocks/>
          </p:cNvSpPr>
          <p:nvPr/>
        </p:nvSpPr>
        <p:spPr>
          <a:xfrm>
            <a:off x="165844" y="701449"/>
            <a:ext cx="499688" cy="57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1A630E37-2C77-38A8-DF31-8F01A1BB4F14}"/>
              </a:ext>
            </a:extLst>
          </p:cNvPr>
          <p:cNvSpPr/>
          <p:nvPr/>
        </p:nvSpPr>
        <p:spPr>
          <a:xfrm>
            <a:off x="356259" y="3750622"/>
            <a:ext cx="6323609" cy="2988622"/>
          </a:xfrm>
          <a:prstGeom prst="foldedCorner">
            <a:avLst/>
          </a:prstGeom>
          <a:noFill/>
          <a:ln w="28575">
            <a:solidFill>
              <a:srgbClr val="BA77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Оценка чувствительности рекомбинантных штаммов к сигнальному (контрольному) агенту – раствору </a:t>
            </a:r>
            <a:r>
              <a:rPr lang="ru-RU" sz="1600" b="1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диоксидина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10 мг/мл 10 мл, который готовили раствор с исходной концентрацией, равной 1 мг/мл, показала: </a:t>
            </a:r>
            <a:r>
              <a:rPr lang="ru-RU" sz="1600" b="1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индуцирование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люминесценции происходило сразу через 60 минут экспозиции. Для штамма </a:t>
            </a:r>
            <a:r>
              <a:rPr lang="af-ZA" sz="1600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E. coli </a:t>
            </a:r>
            <a:r>
              <a:rPr lang="af-ZA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MG1655 (</a:t>
            </a:r>
            <a:r>
              <a:rPr lang="af-ZA" sz="1600" b="1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pRecA</a:t>
            </a:r>
            <a:r>
              <a:rPr lang="af-ZA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-lux) </a:t>
            </a:r>
            <a:r>
              <a:rPr lang="ru-RU" sz="1600" b="1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диоксидин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имел высокие показатели </a:t>
            </a:r>
            <a:r>
              <a:rPr lang="ru-RU" sz="1600" b="1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экотоксичности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в концентрации в пробе, равной 0,05 мг/мл, а для штамма </a:t>
            </a:r>
            <a:r>
              <a:rPr lang="af-ZA" sz="1600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E. coli </a:t>
            </a:r>
            <a:r>
              <a:rPr lang="af-ZA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MG1655 (</a:t>
            </a:r>
            <a:r>
              <a:rPr lang="af-ZA" sz="1600" b="1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pColD</a:t>
            </a:r>
            <a:r>
              <a:rPr lang="af-ZA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-lux)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он оказывал токсические эффекты в концентрации 0,02 мг/мл.</a:t>
            </a:r>
            <a:endParaRPr lang="ru-RU" sz="16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4DA51-E9D2-A42F-6A53-C94CCC686267}"/>
              </a:ext>
            </a:extLst>
          </p:cNvPr>
          <p:cNvSpPr txBox="1"/>
          <p:nvPr/>
        </p:nvSpPr>
        <p:spPr>
          <a:xfrm>
            <a:off x="6762998" y="4091049"/>
            <a:ext cx="529639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Исходя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из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полученных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данных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ИТ,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была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определена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степень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Times New Roman"/>
                <a:cs typeface="Times New Roman"/>
              </a:rPr>
              <a:t>токсичности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ЛВ: </a:t>
            </a:r>
            <a:endParaRPr lang="en-US" sz="1600" b="1">
              <a:solidFill>
                <a:srgbClr val="7030A0"/>
              </a:solidFill>
              <a:latin typeface="Times New Roman"/>
              <a:cs typeface="Calibri"/>
            </a:endParaRPr>
          </a:p>
          <a:p>
            <a:pPr marL="285750" indent="-285750" algn="just">
              <a:buFont typeface="Wingdings"/>
              <a:buChar char="§"/>
            </a:pP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допустимую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степень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токсичности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(ИТ&lt;20)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имели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–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гемцитабин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и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паклитаксел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(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для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i="1" dirty="0">
                <a:solidFill>
                  <a:srgbClr val="7030A0"/>
                </a:solidFill>
                <a:latin typeface="Times New Roman"/>
                <a:cs typeface="Times New Roman"/>
              </a:rPr>
              <a:t>E. coli 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MG1655 (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pRecA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-lux)), </a:t>
            </a:r>
            <a:endParaRPr lang="en-US" sz="1600" b="1" dirty="0">
              <a:solidFill>
                <a:srgbClr val="7030A0"/>
              </a:solidFill>
              <a:latin typeface="Times New Roman"/>
              <a:cs typeface="Calibri"/>
            </a:endParaRPr>
          </a:p>
          <a:p>
            <a:pPr algn="just">
              <a:buFont typeface="Wingdings"/>
              <a:buChar char="§"/>
            </a:pP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 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токсичные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ЛВ (ИТ≥20≤50) –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гемцитабин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и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паклитаксел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(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для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i="1" dirty="0">
                <a:solidFill>
                  <a:srgbClr val="7030A0"/>
                </a:solidFill>
                <a:latin typeface="Times New Roman"/>
                <a:cs typeface="Times New Roman"/>
              </a:rPr>
              <a:t>E. coli 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MG1655 (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pColD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-lux)).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Рекомбинантный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штамм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i="1" dirty="0">
                <a:solidFill>
                  <a:srgbClr val="7030A0"/>
                </a:solidFill>
                <a:latin typeface="Times New Roman"/>
                <a:cs typeface="Times New Roman"/>
              </a:rPr>
              <a:t>E. coli 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MG1655 (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pColD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-lux)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оказался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более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чувствительным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к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гемцитабину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и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паклитакселу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чем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1600" b="1" i="1" dirty="0">
                <a:solidFill>
                  <a:srgbClr val="7030A0"/>
                </a:solidFill>
                <a:latin typeface="Times New Roman"/>
                <a:cs typeface="Times New Roman"/>
              </a:rPr>
              <a:t>E. coli 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MG1655 (</a:t>
            </a:r>
            <a:r>
              <a:rPr lang="en-US" sz="16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pRecA</a:t>
            </a:r>
            <a:r>
              <a:rPr lang="en-US"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-lux). </a:t>
            </a:r>
            <a:endParaRPr lang="en-US" sz="1600" b="1">
              <a:solidFill>
                <a:srgbClr val="7030A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33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C9302-6D67-D81A-9D2E-BEFBC6FC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59" y="384917"/>
            <a:ext cx="10515600" cy="553667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latin typeface="Times New Roman"/>
                <a:cs typeface="Times New Roman"/>
              </a:rPr>
              <a:t>Особенности химического строения лекарственных веществ, обладающих высокими показателями </a:t>
            </a:r>
            <a:r>
              <a:rPr lang="ru-RU" sz="2000" b="1" i="1" dirty="0" err="1">
                <a:latin typeface="Times New Roman"/>
                <a:cs typeface="Times New Roman"/>
              </a:rPr>
              <a:t>экотоксичности</a:t>
            </a:r>
            <a:r>
              <a:rPr lang="ru-RU" sz="2000" b="1" i="1" dirty="0">
                <a:latin typeface="Times New Roman"/>
                <a:cs typeface="Times New Roman"/>
              </a:rPr>
              <a:t>.</a:t>
            </a:r>
            <a:endParaRPr lang="ru-RU" sz="2000" i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B60DF-6196-6159-6473-78E631C3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9056" y="2310534"/>
            <a:ext cx="2786743" cy="3450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0"/>
              </a:spcBef>
              <a:buFont typeface="Wingdings" panose="020B0604020202020204" pitchFamily="34" charset="0"/>
              <a:buChar char="ü"/>
            </a:pPr>
            <a:r>
              <a:rPr lang="ru-RU" sz="1600" dirty="0">
                <a:latin typeface="Times New Roman"/>
                <a:ea typeface="+mn-lt"/>
                <a:cs typeface="+mn-lt"/>
              </a:rPr>
              <a:t>Проявленную высокую токсичность некоторых исследуемых ЛВ можно объяснить особенностями их химического строения – с наличием определённых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фармакоформных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групп или соединений (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см. Таблица 9</a:t>
            </a:r>
            <a:r>
              <a:rPr lang="ru-RU" sz="1600" dirty="0">
                <a:latin typeface="Times New Roman"/>
                <a:ea typeface="+mn-lt"/>
                <a:cs typeface="+mn-lt"/>
              </a:rPr>
              <a:t>). </a:t>
            </a:r>
            <a:endParaRPr lang="ru-RU" sz="1600" dirty="0">
              <a:latin typeface="Times New Roman"/>
              <a:cs typeface="Calibri" panose="020F0502020204030204"/>
            </a:endParaRPr>
          </a:p>
          <a:p>
            <a:pPr marL="0" indent="0">
              <a:spcBef>
                <a:spcPts val="0"/>
              </a:spcBef>
            </a:pPr>
            <a:endParaRPr lang="ru-RU" dirty="0">
              <a:cs typeface="Calibri"/>
            </a:endParaRP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4CF97C0-2C75-A527-F231-A3B5294E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" y="475384"/>
            <a:ext cx="942975" cy="9334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02A4BB4-7359-3301-8FB5-8983EB6D2CFC}"/>
              </a:ext>
            </a:extLst>
          </p:cNvPr>
          <p:cNvSpPr txBox="1">
            <a:spLocks/>
          </p:cNvSpPr>
          <p:nvPr/>
        </p:nvSpPr>
        <p:spPr>
          <a:xfrm>
            <a:off x="165844" y="701449"/>
            <a:ext cx="499688" cy="57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13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734AB0E-5411-BE51-D065-B98FAC34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65651"/>
              </p:ext>
            </p:extLst>
          </p:nvPr>
        </p:nvGraphicFramePr>
        <p:xfrm>
          <a:off x="395843" y="1543792"/>
          <a:ext cx="8967365" cy="513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427">
                  <a:extLst>
                    <a:ext uri="{9D8B030D-6E8A-4147-A177-3AD203B41FA5}">
                      <a16:colId xmlns:a16="http://schemas.microsoft.com/office/drawing/2014/main" val="2449476578"/>
                    </a:ext>
                  </a:extLst>
                </a:gridCol>
                <a:gridCol w="3586572">
                  <a:extLst>
                    <a:ext uri="{9D8B030D-6E8A-4147-A177-3AD203B41FA5}">
                      <a16:colId xmlns:a16="http://schemas.microsoft.com/office/drawing/2014/main" val="1084819760"/>
                    </a:ext>
                  </a:extLst>
                </a:gridCol>
                <a:gridCol w="4748366">
                  <a:extLst>
                    <a:ext uri="{9D8B030D-6E8A-4147-A177-3AD203B41FA5}">
                      <a16:colId xmlns:a16="http://schemas.microsoft.com/office/drawing/2014/main" val="2599165272"/>
                    </a:ext>
                  </a:extLst>
                </a:gridCol>
              </a:tblGrid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ЛВ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Особенности химического строения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25928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Дибазол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гетероциклическое соединение – индол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00396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Папаверина гидрохлорид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алкоксильная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группа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629459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Гемцитабин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третичный атом азота и фтор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234870"/>
                  </a:ext>
                </a:extLst>
              </a:tr>
              <a:tr h="4777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Паклитаксел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бензол,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ацетилокси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-,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бензоиламино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- и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бензоилоксигруппа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590484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Дакарбазин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имидазол и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триазенил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04882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Доксорубицин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effectLst/>
                          <a:latin typeface="Times New Roman"/>
                        </a:rPr>
                        <a:t>инон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амино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-,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гидрокси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- и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метоксигруппа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95881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Кофеин-бензоат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пурин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02266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effectLst/>
                          <a:latin typeface="Times New Roman"/>
                        </a:rPr>
                        <a:t>Прокаин+сульфокамфорная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кислота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сульфогруппа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 третичный атом азота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363617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effectLst/>
                          <a:latin typeface="Times New Roman"/>
                        </a:rPr>
                        <a:t>Менадиона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 натрия бисульфит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нафтохинон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019890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err="1">
                          <a:effectLst/>
                          <a:latin typeface="Times New Roman"/>
                        </a:rPr>
                        <a:t>Бензилпенициллин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третичный атом азота, атом серы, окси- и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гидроксигруппа</a:t>
                      </a:r>
                      <a:endParaRPr lang="ru-RU" sz="1400" dirty="0" err="1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759792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Гентамицина сульфат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err="1">
                          <a:effectLst/>
                          <a:latin typeface="Times New Roman"/>
                        </a:rPr>
                        <a:t>амино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-, </a:t>
                      </a:r>
                      <a:r>
                        <a:rPr lang="ru-RU" sz="1400" err="1">
                          <a:effectLst/>
                          <a:latin typeface="Times New Roman"/>
                        </a:rPr>
                        <a:t>гидроксигруппа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, метиламин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30621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Тетрациклина гидрохлорид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третичный атом азота, окси-, </a:t>
                      </a:r>
                      <a:r>
                        <a:rPr lang="ru-RU" sz="1400" dirty="0" err="1">
                          <a:effectLst/>
                          <a:latin typeface="Times New Roman"/>
                        </a:rPr>
                        <a:t>гидрокси</a:t>
                      </a:r>
                      <a:r>
                        <a:rPr lang="ru-RU" sz="1400" dirty="0">
                          <a:effectLst/>
                          <a:latin typeface="Times New Roman"/>
                        </a:rPr>
                        <a:t>- и аминогруппа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116698"/>
                  </a:ext>
                </a:extLst>
              </a:tr>
              <a:tr h="358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Цефтриаксон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третичный атом азота, атом серы, </a:t>
                      </a:r>
                      <a:r>
                        <a:rPr lang="ru-RU" sz="1400" dirty="0" err="1">
                          <a:effectLst/>
                          <a:latin typeface="Times New Roman"/>
                        </a:rPr>
                        <a:t>тиазин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2016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ECE5EA8-3D99-CAF3-F08C-0E8D62197196}"/>
              </a:ext>
            </a:extLst>
          </p:cNvPr>
          <p:cNvSpPr>
            <a:spLocks noGrp="1"/>
          </p:cNvSpPr>
          <p:nvPr/>
        </p:nvSpPr>
        <p:spPr>
          <a:xfrm>
            <a:off x="1016330" y="939099"/>
            <a:ext cx="10515600" cy="55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latin typeface="Times New Roman"/>
                <a:cs typeface="Times New Roman"/>
              </a:rPr>
              <a:t>Таблица 9. </a:t>
            </a:r>
            <a:r>
              <a:rPr lang="ru-RU" sz="1600" dirty="0">
                <a:latin typeface="Times New Roman"/>
                <a:cs typeface="Times New Roman"/>
              </a:rPr>
              <a:t>– Особенности химического строения некоторых высокотоксичных ЛВ.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869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89F-4F50-C97A-62DD-E05C5371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888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/>
                <a:ea typeface="+mj-lt"/>
                <a:cs typeface="+mj-lt"/>
              </a:rPr>
              <a:t>Заключение.</a:t>
            </a:r>
            <a:endParaRPr lang="ru-RU" sz="2400" dirty="0">
              <a:latin typeface="Times New Roman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96318-52A8-A73D-66BC-308E971C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61" y="134071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57200" algn="just">
              <a:buNone/>
            </a:pPr>
            <a:r>
              <a:rPr lang="ru-RU" sz="1800">
                <a:latin typeface="Times New Roman"/>
                <a:ea typeface="+mn-lt"/>
                <a:cs typeface="+mn-lt"/>
              </a:rPr>
              <a:t>На основании проведённого токсикологического исследования, установили возможность применения природных люминесцентных бактерий, которые предварительно были идентифицированы и отнесены к виду 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P. </a:t>
            </a:r>
            <a:r>
              <a:rPr lang="ru-RU" sz="1800" i="1" err="1">
                <a:latin typeface="Times New Roman"/>
                <a:ea typeface="+mn-lt"/>
                <a:cs typeface="+mn-lt"/>
              </a:rPr>
              <a:t>leiognathi</a:t>
            </a:r>
            <a:r>
              <a:rPr lang="ru-RU" sz="1800" dirty="0">
                <a:latin typeface="Times New Roman"/>
                <a:ea typeface="+mn-lt"/>
                <a:cs typeface="+mn-lt"/>
              </a:rPr>
              <a:t> Sh1. Кроме этого, в качестве дополнительных биотестов использовали генно-инженерные штаммы 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E. </a:t>
            </a:r>
            <a:r>
              <a:rPr lang="ru-RU" sz="1800" i="1" err="1">
                <a:latin typeface="Times New Roman"/>
                <a:ea typeface="+mn-lt"/>
                <a:cs typeface="+mn-lt"/>
              </a:rPr>
              <a:t>coli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 </a:t>
            </a:r>
            <a:r>
              <a:rPr lang="ru-RU" sz="1800" dirty="0">
                <a:latin typeface="Times New Roman"/>
                <a:ea typeface="+mn-lt"/>
                <a:cs typeface="+mn-lt"/>
              </a:rPr>
              <a:t>MG1655 (</a:t>
            </a:r>
            <a:r>
              <a:rPr lang="ru-RU" sz="1800" err="1">
                <a:latin typeface="Times New Roman"/>
                <a:ea typeface="+mn-lt"/>
                <a:cs typeface="+mn-lt"/>
              </a:rPr>
              <a:t>pColD-lux</a:t>
            </a:r>
            <a:r>
              <a:rPr lang="ru-RU" sz="1800" dirty="0">
                <a:latin typeface="Times New Roman"/>
                <a:ea typeface="+mn-lt"/>
                <a:cs typeface="+mn-lt"/>
              </a:rPr>
              <a:t>) и 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E. </a:t>
            </a:r>
            <a:r>
              <a:rPr lang="ru-RU" sz="1800" i="1" err="1">
                <a:latin typeface="Times New Roman"/>
                <a:ea typeface="+mn-lt"/>
                <a:cs typeface="+mn-lt"/>
              </a:rPr>
              <a:t>coli</a:t>
            </a:r>
            <a:r>
              <a:rPr lang="ru-RU" sz="1800" i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MG1655 (</a:t>
            </a:r>
            <a:r>
              <a:rPr lang="ru-RU" sz="1800" err="1">
                <a:latin typeface="Times New Roman"/>
                <a:ea typeface="+mn-lt"/>
                <a:cs typeface="+mn-lt"/>
              </a:rPr>
              <a:t>pRecA-lux</a:t>
            </a:r>
            <a:r>
              <a:rPr lang="ru-RU" sz="1800" dirty="0">
                <a:latin typeface="Times New Roman"/>
                <a:ea typeface="+mn-lt"/>
                <a:cs typeface="+mn-lt"/>
              </a:rPr>
              <a:t>), которое подтвердили результаты, полученные на люминесцентных биотестах.</a:t>
            </a:r>
            <a:endParaRPr lang="ru-RU" sz="1800">
              <a:latin typeface="Times New Roman"/>
              <a:cs typeface="Calibri" panose="020F0502020204030204"/>
            </a:endParaRPr>
          </a:p>
          <a:p>
            <a:pPr marL="0" indent="457200" algn="just">
              <a:buNone/>
            </a:pPr>
            <a:r>
              <a:rPr lang="ru-RU" sz="1800" dirty="0">
                <a:latin typeface="Times New Roman"/>
                <a:ea typeface="+mn-lt"/>
                <a:cs typeface="+mn-lt"/>
              </a:rPr>
              <a:t>Для каждого ЛВ были рассчитаны основные показатели токсичности: 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50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ЭК</a:t>
            </a:r>
            <a:r>
              <a:rPr lang="ru-RU" sz="1800" baseline="-25000" dirty="0">
                <a:latin typeface="Times New Roman"/>
                <a:ea typeface="+mn-lt"/>
                <a:cs typeface="+mn-lt"/>
              </a:rPr>
              <a:t>80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(в остром и хроническом варианте) и ИТ. Помимо этого, определены временные промежутки наступления токсического эффекта ЛВ, при котором наблюдается тест-реакция у исследованных природных и </a:t>
            </a:r>
            <a:r>
              <a:rPr lang="ru-RU" sz="1800" err="1">
                <a:latin typeface="Times New Roman"/>
                <a:ea typeface="+mn-lt"/>
                <a:cs typeface="+mn-lt"/>
              </a:rPr>
              <a:t>биорепортерных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штаммов люминесцентных бактерий. Разработана методика оценки острой и хронической токсичности для 40 исследованных ЛВ.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457200" algn="just">
              <a:buNone/>
            </a:pPr>
            <a:r>
              <a:rPr lang="ru-RU" sz="1800" dirty="0">
                <a:latin typeface="Times New Roman"/>
                <a:ea typeface="+mn-lt"/>
                <a:cs typeface="+mn-lt"/>
              </a:rPr>
              <a:t>Определена степень токсичности каждого ЛВ, у высокотоксичных ЛВ (ИТ&gt;50) была установлена связь проявления токсических эффектов с химической структурой ЛВ, а именно – наличие определённых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фармакоформных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групп или соединений, способных оказывать ингибирующее (для природных биотестов) или индуцирующее влияние (для рекомбинантных биотестов) на люминесценцию бактерий.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45720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Таким образом, результаты научно-квалификационной работы подтверждают рациональность применения данных биотестов для оценки </a:t>
            </a:r>
            <a:r>
              <a:rPr lang="ru-RU" sz="1800" dirty="0" err="1">
                <a:latin typeface="Times New Roman"/>
                <a:cs typeface="Times New Roman"/>
              </a:rPr>
              <a:t>экотоксичности</a:t>
            </a:r>
            <a:r>
              <a:rPr lang="ru-RU" sz="1800" dirty="0">
                <a:latin typeface="Times New Roman"/>
                <a:cs typeface="Times New Roman"/>
              </a:rPr>
              <a:t> ЛВ и пополнения «банка» биотестов подобными микро-биотестами.</a:t>
            </a: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0B18237-4567-14E3-1E3B-070569C8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0" y="277462"/>
            <a:ext cx="942975" cy="9334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BB9D41-1D96-AB53-B0AA-B0C88436EFA3}"/>
              </a:ext>
            </a:extLst>
          </p:cNvPr>
          <p:cNvSpPr txBox="1">
            <a:spLocks/>
          </p:cNvSpPr>
          <p:nvPr/>
        </p:nvSpPr>
        <p:spPr>
          <a:xfrm>
            <a:off x="185636" y="572800"/>
            <a:ext cx="499688" cy="57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14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A927FE6-DCDD-704D-E19F-6A2547DCF068}"/>
              </a:ext>
            </a:extLst>
          </p:cNvPr>
          <p:cNvCxnSpPr/>
          <p:nvPr/>
        </p:nvCxnSpPr>
        <p:spPr>
          <a:xfrm flipV="1">
            <a:off x="-1979" y="2599706"/>
            <a:ext cx="12136581" cy="1583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873659E-470D-3488-7FC0-A0E21AA6AE82}"/>
              </a:ext>
            </a:extLst>
          </p:cNvPr>
          <p:cNvCxnSpPr>
            <a:cxnSpLocks/>
          </p:cNvCxnSpPr>
          <p:nvPr/>
        </p:nvCxnSpPr>
        <p:spPr>
          <a:xfrm flipV="1">
            <a:off x="27709" y="4094017"/>
            <a:ext cx="12136581" cy="1583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F63922E-C1A2-5249-F5F5-CF9C662CF4E2}"/>
              </a:ext>
            </a:extLst>
          </p:cNvPr>
          <p:cNvCxnSpPr>
            <a:cxnSpLocks/>
          </p:cNvCxnSpPr>
          <p:nvPr/>
        </p:nvCxnSpPr>
        <p:spPr>
          <a:xfrm flipV="1">
            <a:off x="27708" y="5222173"/>
            <a:ext cx="12136581" cy="1583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45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8D17A-15B7-9B63-F7E2-4151CE2A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39" y="236474"/>
            <a:ext cx="10515600" cy="969304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/>
                <a:ea typeface="+mj-lt"/>
                <a:cs typeface="+mj-lt"/>
              </a:rPr>
              <a:t>Выводы.</a:t>
            </a:r>
            <a:endParaRPr lang="ru-RU" sz="2400" dirty="0">
              <a:latin typeface="Times New Roman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E3EEB-930E-DBCD-53DA-71396AFD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22" y="1073521"/>
            <a:ext cx="11594275" cy="50242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57200" algn="just">
              <a:spcBef>
                <a:spcPts val="0"/>
              </a:spcBef>
              <a:buAutoNum type="arabicPeriod"/>
            </a:pPr>
            <a:r>
              <a:rPr lang="ru-RU" sz="1400">
                <a:latin typeface="Times New Roman"/>
                <a:ea typeface="+mn-lt"/>
                <a:cs typeface="+mn-lt"/>
              </a:rPr>
              <a:t>Оценена применимость </a:t>
            </a:r>
            <a:r>
              <a:rPr lang="ru-RU" sz="1400" err="1">
                <a:latin typeface="Times New Roman"/>
                <a:ea typeface="+mn-lt"/>
                <a:cs typeface="+mn-lt"/>
              </a:rPr>
              <a:t>биолюминесцентных</a:t>
            </a:r>
            <a:r>
              <a:rPr lang="ru-RU" sz="1400">
                <a:latin typeface="Times New Roman"/>
                <a:ea typeface="+mn-lt"/>
                <a:cs typeface="+mn-lt"/>
              </a:rPr>
              <a:t> бактерий, выделенных из Черного и Азовского морей, в качестве тест-</a:t>
            </a:r>
            <a:r>
              <a:rPr lang="ru-RU" sz="1400" err="1">
                <a:latin typeface="Times New Roman"/>
                <a:ea typeface="+mn-lt"/>
                <a:cs typeface="+mn-lt"/>
              </a:rPr>
              <a:t>обьектов</a:t>
            </a:r>
            <a:r>
              <a:rPr lang="ru-RU" sz="1400">
                <a:latin typeface="Times New Roman"/>
                <a:ea typeface="+mn-lt"/>
                <a:cs typeface="+mn-lt"/>
              </a:rPr>
              <a:t> для анализа </a:t>
            </a:r>
            <a:r>
              <a:rPr lang="ru-RU" sz="1400" err="1">
                <a:latin typeface="Times New Roman"/>
                <a:ea typeface="+mn-lt"/>
                <a:cs typeface="+mn-lt"/>
              </a:rPr>
              <a:t>экотоксичности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лекарственных веществ. Для этого была проведена идентификация люминесцентных изолятов, которая включала: изучение </a:t>
            </a:r>
            <a:r>
              <a:rPr lang="ru-RU" sz="1400">
                <a:latin typeface="Times New Roman"/>
                <a:ea typeface="+mn-lt"/>
                <a:cs typeface="+mn-lt"/>
              </a:rPr>
              <a:t>морфологических характеристик, окраску люминесцентных штаммов по методу </a:t>
            </a:r>
            <a:r>
              <a:rPr lang="ru-RU" sz="1400" err="1">
                <a:latin typeface="Times New Roman"/>
                <a:ea typeface="+mn-lt"/>
                <a:cs typeface="+mn-lt"/>
              </a:rPr>
              <a:t>Грама</a:t>
            </a:r>
            <a:r>
              <a:rPr lang="ru-RU" sz="1400">
                <a:latin typeface="Times New Roman"/>
                <a:ea typeface="+mn-lt"/>
                <a:cs typeface="+mn-lt"/>
              </a:rPr>
              <a:t>, определение физиологических характеристик, оценку </a:t>
            </a:r>
            <a:r>
              <a:rPr lang="ru-RU" sz="1400" err="1">
                <a:latin typeface="Times New Roman"/>
                <a:ea typeface="+mn-lt"/>
                <a:cs typeface="+mn-lt"/>
              </a:rPr>
              <a:t>оксидазной</a:t>
            </a:r>
            <a:r>
              <a:rPr lang="ru-RU" sz="1400">
                <a:latin typeface="Times New Roman"/>
                <a:ea typeface="+mn-lt"/>
                <a:cs typeface="+mn-lt"/>
              </a:rPr>
              <a:t> и </a:t>
            </a:r>
            <a:r>
              <a:rPr lang="ru-RU" sz="1400" err="1">
                <a:latin typeface="Times New Roman"/>
                <a:ea typeface="+mn-lt"/>
                <a:cs typeface="+mn-lt"/>
              </a:rPr>
              <a:t>каталазной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активности, способность люминесцентных изолятов ферментировать субстраты-сахара и изучение кинетики </a:t>
            </a:r>
            <a:r>
              <a:rPr lang="ru-RU" sz="1400" err="1">
                <a:latin typeface="Times New Roman"/>
                <a:ea typeface="+mn-lt"/>
                <a:cs typeface="+mn-lt"/>
              </a:rPr>
              <a:t>люциферазной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реакции.</a:t>
            </a:r>
            <a:endParaRPr lang="ru-RU" sz="140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Изучение морфологических характеристик показало сходство между изолятами – их колонии имели одинаковый цвет, форму, консистенцию и характер поверхности, единственным отличительным признаком стал размер колоний: для штамма с кодовым названием </a:t>
            </a:r>
            <a:r>
              <a:rPr lang="en-US" sz="1400" err="1">
                <a:latin typeface="Times New Roman"/>
                <a:ea typeface="+mn-lt"/>
                <a:cs typeface="+mn-lt"/>
              </a:rPr>
              <a:t>Sh</a:t>
            </a:r>
            <a:r>
              <a:rPr lang="ru-RU" sz="1400" dirty="0">
                <a:latin typeface="Times New Roman"/>
                <a:ea typeface="+mn-lt"/>
                <a:cs typeface="+mn-lt"/>
              </a:rPr>
              <a:t>1 он составил 1,3 мм, для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Fb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– 1,0 мм, а для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B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– 0,7 мм.</a:t>
            </a:r>
            <a:endParaRPr lang="ru-RU" sz="140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На основании результатов, полученных при окраски люминесцентных штаммов по методу </a:t>
            </a:r>
            <a:r>
              <a:rPr lang="ru-RU" sz="1400" err="1">
                <a:latin typeface="Times New Roman"/>
                <a:ea typeface="+mn-lt"/>
                <a:cs typeface="+mn-lt"/>
              </a:rPr>
              <a:t>Грама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они были классифицированы как грамотрицательные бактерии. </a:t>
            </a:r>
            <a:endParaRPr lang="ru-RU" sz="140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При изучении физиологических характеристик определён оптимальный температурный режим, способствующей росту люминесцентных бактерий – +25</a:t>
            </a:r>
            <a:r>
              <a:rPr lang="ru-RU" sz="1400" baseline="30000" dirty="0">
                <a:latin typeface="Times New Roman"/>
                <a:ea typeface="+mn-lt"/>
                <a:cs typeface="+mn-lt"/>
              </a:rPr>
              <a:t>0</a:t>
            </a:r>
            <a:r>
              <a:rPr lang="ru-RU" sz="1400" dirty="0">
                <a:latin typeface="Times New Roman"/>
                <a:ea typeface="+mn-lt"/>
                <a:cs typeface="+mn-lt"/>
              </a:rPr>
              <a:t>С.</a:t>
            </a:r>
            <a:endParaRPr lang="ru-RU" sz="140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Оценка </a:t>
            </a:r>
            <a:r>
              <a:rPr lang="ru-RU" sz="1400" err="1">
                <a:latin typeface="Times New Roman"/>
                <a:ea typeface="+mn-lt"/>
                <a:cs typeface="+mn-lt"/>
              </a:rPr>
              <a:t>оксидазной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и </a:t>
            </a:r>
            <a:r>
              <a:rPr lang="ru-RU" sz="1400" err="1">
                <a:latin typeface="Times New Roman"/>
                <a:ea typeface="+mn-lt"/>
                <a:cs typeface="+mn-lt"/>
              </a:rPr>
              <a:t>каталазной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активности показали отрицательные результаты.</a:t>
            </a:r>
            <a:endParaRPr lang="ru-RU" sz="1400" dirty="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Установлено, что штамм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Fb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ферментировал следующие сахара-субстраты: глицерин, D-(+)-глюкозу и D-(+)-маннозу,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биолюминесцентный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изолят </a:t>
            </a:r>
            <a:r>
              <a:rPr lang="en-US" sz="1400" err="1">
                <a:latin typeface="Times New Roman"/>
                <a:ea typeface="+mn-lt"/>
                <a:cs typeface="+mn-lt"/>
              </a:rPr>
              <a:t>Sh</a:t>
            </a:r>
            <a:r>
              <a:rPr lang="ru-RU" sz="1400" dirty="0">
                <a:latin typeface="Times New Roman"/>
                <a:ea typeface="+mn-lt"/>
                <a:cs typeface="+mn-lt"/>
              </a:rPr>
              <a:t>1 – D-(+)-глюкозу и D-(+)-маннозу, а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B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окислял целых четыре субстрата – глицерин, D-(+)-глюкозу, D-(+)-мальтозу и D-(+)-маннозу.</a:t>
            </a:r>
            <a:endParaRPr lang="ru-RU" sz="1400" dirty="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После изучения кинетики </a:t>
            </a:r>
            <a:r>
              <a:rPr lang="ru-RU" sz="1400" err="1">
                <a:latin typeface="Times New Roman"/>
                <a:ea typeface="+mn-lt"/>
                <a:cs typeface="+mn-lt"/>
              </a:rPr>
              <a:t>люциферазной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реакции установили, что данные люминесцентные бактерии имеют быстрый тип ферментативной кинетики. Кроме этого, рассчитана </a:t>
            </a:r>
            <a:r>
              <a:rPr lang="ru-RU" sz="1400" err="1">
                <a:latin typeface="Times New Roman"/>
                <a:ea typeface="+mn-lt"/>
                <a:cs typeface="+mn-lt"/>
              </a:rPr>
              <a:t>К</a:t>
            </a:r>
            <a:r>
              <a:rPr lang="ru-RU" sz="1400" baseline="-25000" err="1">
                <a:latin typeface="Times New Roman"/>
                <a:ea typeface="+mn-lt"/>
                <a:cs typeface="+mn-lt"/>
              </a:rPr>
              <a:t>LR</a:t>
            </a:r>
            <a:r>
              <a:rPr lang="ru-RU" sz="1400" err="1">
                <a:latin typeface="Times New Roman"/>
                <a:ea typeface="+mn-lt"/>
                <a:cs typeface="+mn-lt"/>
              </a:rPr>
              <a:t>,которая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для штаммов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Fb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400" err="1">
                <a:latin typeface="Times New Roman"/>
                <a:ea typeface="+mn-lt"/>
                <a:cs typeface="+mn-lt"/>
              </a:rPr>
              <a:t>Sh</a:t>
            </a:r>
            <a:r>
              <a:rPr lang="ru-RU" sz="1400" dirty="0">
                <a:latin typeface="Times New Roman"/>
                <a:ea typeface="+mn-lt"/>
                <a:cs typeface="+mn-lt"/>
              </a:rPr>
              <a:t>1 и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B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имела следующие значения: 0,55 ± 0,03, 0,53 ± 0,0 и 0,34 ± 0,03 с-1.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I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клеток для люминесцентных штаммов составила: 6,2 × 10</a:t>
            </a:r>
            <a:r>
              <a:rPr lang="ru-RU" sz="1400" baseline="30000" dirty="0">
                <a:latin typeface="Times New Roman"/>
                <a:ea typeface="+mn-lt"/>
                <a:cs typeface="+mn-lt"/>
              </a:rPr>
              <a:t>4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1,1 × 10</a:t>
            </a:r>
            <a:r>
              <a:rPr lang="ru-RU" sz="1400" baseline="30000" dirty="0">
                <a:latin typeface="Times New Roman"/>
                <a:ea typeface="+mn-lt"/>
                <a:cs typeface="+mn-lt"/>
              </a:rPr>
              <a:t>6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и 1,0 × 10</a:t>
            </a:r>
            <a:r>
              <a:rPr lang="ru-RU" sz="1400" baseline="30000" dirty="0">
                <a:latin typeface="Times New Roman"/>
                <a:ea typeface="+mn-lt"/>
                <a:cs typeface="+mn-lt"/>
              </a:rPr>
              <a:t>6</a:t>
            </a:r>
            <a:r>
              <a:rPr lang="ru-RU" sz="1400" dirty="0">
                <a:latin typeface="Times New Roman"/>
                <a:ea typeface="+mn-lt"/>
                <a:cs typeface="+mn-lt"/>
              </a:rPr>
              <a:t>. На основании полученных результатов, все штаммы бактерий были отнесены к виду 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P. </a:t>
            </a:r>
            <a:r>
              <a:rPr lang="ru-RU" sz="1400" i="1" err="1">
                <a:latin typeface="Times New Roman"/>
                <a:ea typeface="+mn-lt"/>
                <a:cs typeface="+mn-lt"/>
              </a:rPr>
              <a:t>leiognathi</a:t>
            </a:r>
            <a:r>
              <a:rPr lang="ru-RU" sz="1400" dirty="0">
                <a:latin typeface="Times New Roman"/>
                <a:ea typeface="+mn-lt"/>
                <a:cs typeface="+mn-lt"/>
              </a:rPr>
              <a:t>.</a:t>
            </a:r>
            <a:endParaRPr lang="ru-RU" sz="1400">
              <a:latin typeface="Times New Roman"/>
              <a:cs typeface="Calibri" panose="020F0502020204030204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Далее была изучена чувствительность всех штаммов к действию модельного токсиканта – цинка сернокислого 7-водного (АО «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ЛенРеактив</a:t>
            </a:r>
            <a:r>
              <a:rPr lang="ru-RU" sz="1400" dirty="0">
                <a:latin typeface="Times New Roman"/>
                <a:ea typeface="+mn-lt"/>
                <a:cs typeface="+mn-lt"/>
              </a:rPr>
              <a:t>», Россия), согласно методики ПНД Ф Т 14.1:2:3:4.11-04, с целью определения наиболее чувствительного из них. В результате исследования определена ЭК</a:t>
            </a:r>
            <a:r>
              <a:rPr lang="ru-RU" sz="1400" baseline="-25000" dirty="0">
                <a:latin typeface="Times New Roman"/>
                <a:ea typeface="+mn-lt"/>
                <a:cs typeface="+mn-lt"/>
              </a:rPr>
              <a:t>50 </a:t>
            </a:r>
            <a:r>
              <a:rPr lang="ru-RU" sz="1400" dirty="0">
                <a:latin typeface="Times New Roman"/>
                <a:ea typeface="+mn-lt"/>
                <a:cs typeface="+mn-lt"/>
              </a:rPr>
              <a:t>для всех вышеуказанных 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биолюминесцентных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биотестов, они составили: 4,0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±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0,1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мкг/мл, 5,0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±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0,32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мкг/мл и 5,3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±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0,2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мкг/мл. Самым чувствительным из всех трёх изолятов к действию модельного токсиканта оказался люминесцентный штамм – 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P. </a:t>
            </a:r>
            <a:r>
              <a:rPr lang="ru-RU" sz="1400" i="1" dirty="0" err="1">
                <a:latin typeface="Times New Roman"/>
                <a:ea typeface="+mn-lt"/>
                <a:cs typeface="+mn-lt"/>
              </a:rPr>
              <a:t>leiognathi</a:t>
            </a:r>
            <a:r>
              <a:rPr lang="ru-RU" sz="1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Sh</a:t>
            </a:r>
            <a:r>
              <a:rPr lang="ru-RU" sz="1400" dirty="0">
                <a:latin typeface="Times New Roman"/>
                <a:ea typeface="+mn-lt"/>
                <a:cs typeface="+mn-lt"/>
              </a:rPr>
              <a:t>1, именно он в последствии и выступил в качестве тест-объекта для оценки 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экотоксичности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40 ЛВ.</a:t>
            </a:r>
            <a:endParaRPr lang="ru-RU" sz="1400" dirty="0">
              <a:latin typeface="Times New Roman"/>
              <a:cs typeface="Calibri" panose="020F0502020204030204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5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E58FD6E-2637-6E4E-D1F3-454665198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3" y="109228"/>
            <a:ext cx="942975" cy="9334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97D1125-039C-64DB-1F4C-A70946D40395}"/>
              </a:ext>
            </a:extLst>
          </p:cNvPr>
          <p:cNvSpPr txBox="1">
            <a:spLocks/>
          </p:cNvSpPr>
          <p:nvPr/>
        </p:nvSpPr>
        <p:spPr>
          <a:xfrm>
            <a:off x="245012" y="394671"/>
            <a:ext cx="499688" cy="57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21424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649BFC-CEFE-43E5-3C3C-FE254B938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" y="296678"/>
            <a:ext cx="11841677" cy="6261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2. Изучены основные показатели </a:t>
            </a:r>
            <a:r>
              <a:rPr lang="ru-RU" sz="1400" err="1">
                <a:latin typeface="Times New Roman"/>
                <a:ea typeface="+mn-lt"/>
                <a:cs typeface="+mn-lt"/>
              </a:rPr>
              <a:t>экотоксичности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40 исследуемых ЛВ – ЭК</a:t>
            </a:r>
            <a:r>
              <a:rPr lang="ru-RU" sz="1400" baseline="-25000" dirty="0">
                <a:latin typeface="Times New Roman"/>
                <a:ea typeface="+mn-lt"/>
                <a:cs typeface="+mn-lt"/>
              </a:rPr>
              <a:t>50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ЭК</a:t>
            </a:r>
            <a:r>
              <a:rPr lang="ru-RU" sz="1400" baseline="-25000" dirty="0">
                <a:latin typeface="Times New Roman"/>
                <a:ea typeface="+mn-lt"/>
                <a:cs typeface="+mn-lt"/>
              </a:rPr>
              <a:t>80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(в остром и хроническом варианте) и ИТ. Полученные результаты позволили разделить ЛВ на несколько групп по степени их токсичности: допустимую степень токсичности (ИТ&lt;20) имели </a:t>
            </a:r>
            <a:r>
              <a:rPr lang="ru-RU" sz="1400" err="1">
                <a:latin typeface="Times New Roman"/>
                <a:ea typeface="+mn-lt"/>
                <a:cs typeface="+mn-lt"/>
              </a:rPr>
              <a:t>каптоприл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лизиноприл,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периндоприл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рамиприл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эналаприл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цетуксимаб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бевацизумаб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циклофосфамид; токсичные ЛВ (ИТ≥20≤50) – </a:t>
            </a:r>
            <a:r>
              <a:rPr lang="ru-RU" sz="1400" err="1">
                <a:latin typeface="Times New Roman"/>
                <a:ea typeface="+mn-lt"/>
                <a:cs typeface="+mn-lt"/>
              </a:rPr>
              <a:t>левоцетиризин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прокаин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цитарабин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блеомицин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цисплатин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винбластин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прогестрон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винпоцетин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гидроксиметилхиноксалиндиоксид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имидазолилэтанамид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пентадиовой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кислоты; высокая токсичность (ИТ&gt;50) – </a:t>
            </a:r>
            <a:r>
              <a:rPr lang="ru-RU" sz="1400" err="1">
                <a:latin typeface="Times New Roman"/>
                <a:ea typeface="+mn-lt"/>
                <a:cs typeface="+mn-lt"/>
              </a:rPr>
              <a:t>кеторолак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дибазол, папаверина гидрохлорид,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гемцитабин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паклитаксел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дакарбазин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400" err="1">
                <a:latin typeface="Times New Roman"/>
                <a:ea typeface="+mn-lt"/>
                <a:cs typeface="+mn-lt"/>
              </a:rPr>
              <a:t>доксорубицин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аммиак, кофеин-бензоат,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прокаин+сульфокамфорная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кислота, железа(III) гидроксид </a:t>
            </a:r>
            <a:r>
              <a:rPr lang="ru-RU" sz="1400" err="1">
                <a:latin typeface="Times New Roman"/>
                <a:ea typeface="+mn-lt"/>
                <a:cs typeface="+mn-lt"/>
              </a:rPr>
              <a:t>полимальтозат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менадиона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натрия бисульфит, </a:t>
            </a:r>
            <a:r>
              <a:rPr lang="ru-RU" sz="1400" err="1">
                <a:latin typeface="Times New Roman"/>
                <a:ea typeface="+mn-lt"/>
                <a:cs typeface="+mn-lt"/>
              </a:rPr>
              <a:t>бензилпенициллин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гентамицина сульфат, тетрациклина гидрохлорид, цефтриаксон.</a:t>
            </a:r>
            <a:endParaRPr lang="ru-RU" sz="14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3. Экспериментальным путём разработаны и оптимизированы условия проведения биотестирования </a:t>
            </a:r>
            <a:r>
              <a:rPr lang="ru-RU" sz="1400" err="1">
                <a:latin typeface="Times New Roman"/>
                <a:ea typeface="+mn-lt"/>
                <a:cs typeface="+mn-lt"/>
              </a:rPr>
              <a:t>экотоксичности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с использованием </a:t>
            </a:r>
            <a:r>
              <a:rPr lang="ru-RU" sz="1400" err="1">
                <a:latin typeface="Times New Roman"/>
                <a:ea typeface="+mn-lt"/>
                <a:cs typeface="+mn-lt"/>
              </a:rPr>
              <a:t>биолюминесцентных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тест-</a:t>
            </a:r>
            <a:r>
              <a:rPr lang="ru-RU" sz="1400" err="1">
                <a:latin typeface="Times New Roman"/>
                <a:ea typeface="+mn-lt"/>
                <a:cs typeface="+mn-lt"/>
              </a:rPr>
              <a:t>обьектов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для каждого из 40 ЛВ подобрана своя методика биотестирования. </a:t>
            </a:r>
            <a:endParaRPr lang="ru-RU" sz="14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4. Кроме природных 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люминесцетных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бактерий в данной работе биотестами выступили генно-инженерные штаммы с клонированными в них генами (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lux</a:t>
            </a:r>
            <a:r>
              <a:rPr lang="ru-RU" sz="1400" dirty="0">
                <a:latin typeface="Times New Roman"/>
                <a:ea typeface="+mn-lt"/>
                <a:cs typeface="+mn-lt"/>
              </a:rPr>
              <a:t>-оперонами) природных люминесцентных бактерий – 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E. </a:t>
            </a:r>
            <a:r>
              <a:rPr lang="ru-RU" sz="1400" i="1" dirty="0" err="1">
                <a:latin typeface="Times New Roman"/>
                <a:ea typeface="+mn-lt"/>
                <a:cs typeface="+mn-lt"/>
              </a:rPr>
              <a:t>coli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MG1655 (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pRecA-lux</a:t>
            </a:r>
            <a:r>
              <a:rPr lang="ru-RU" sz="1400" dirty="0">
                <a:latin typeface="Times New Roman"/>
                <a:ea typeface="+mn-lt"/>
                <a:cs typeface="+mn-lt"/>
              </a:rPr>
              <a:t>) и 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E. </a:t>
            </a:r>
            <a:r>
              <a:rPr lang="ru-RU" sz="1400" i="1" dirty="0" err="1">
                <a:latin typeface="Times New Roman"/>
                <a:ea typeface="+mn-lt"/>
                <a:cs typeface="+mn-lt"/>
              </a:rPr>
              <a:t>coli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MG1655 (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pColD-lux</a:t>
            </a:r>
            <a:r>
              <a:rPr lang="ru-RU" sz="1400" dirty="0">
                <a:latin typeface="Times New Roman"/>
                <a:ea typeface="+mn-lt"/>
                <a:cs typeface="+mn-lt"/>
              </a:rPr>
              <a:t>). На данных биотестах изучили токсические свойства двух противоопухолевых веществ (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гемцитабина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и 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паклитаксела</a:t>
            </a:r>
            <a:r>
              <a:rPr lang="ru-RU" sz="1400" dirty="0">
                <a:latin typeface="Times New Roman"/>
                <a:ea typeface="+mn-lt"/>
                <a:cs typeface="+mn-lt"/>
              </a:rPr>
              <a:t>), из 11 исследуемых, которые проявили высокую токсичность на природные люминесцентные биотесты.</a:t>
            </a:r>
            <a:endParaRPr lang="ru-RU" sz="1400" dirty="0">
              <a:latin typeface="Times New Roman"/>
              <a:ea typeface="+mn-lt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+mn-lt"/>
                <a:cs typeface="+mn-lt"/>
              </a:rPr>
              <a:t>   Рекомбинантный штамм 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E. </a:t>
            </a:r>
            <a:r>
              <a:rPr lang="ru-RU" sz="1400" i="1" dirty="0" err="1">
                <a:latin typeface="Times New Roman"/>
                <a:ea typeface="+mn-lt"/>
                <a:cs typeface="+mn-lt"/>
              </a:rPr>
              <a:t>coli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 </a:t>
            </a:r>
            <a:r>
              <a:rPr lang="ru-RU" sz="1400" dirty="0">
                <a:latin typeface="Times New Roman"/>
                <a:ea typeface="+mn-lt"/>
                <a:cs typeface="+mn-lt"/>
              </a:rPr>
              <a:t>MG1655 (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pColD-lux</a:t>
            </a:r>
            <a:r>
              <a:rPr lang="ru-RU" sz="1400" dirty="0">
                <a:latin typeface="Times New Roman"/>
                <a:ea typeface="+mn-lt"/>
                <a:cs typeface="+mn-lt"/>
              </a:rPr>
              <a:t>) оказался более чувствительным к 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гемцитабину</a:t>
            </a:r>
            <a:r>
              <a:rPr lang="ru-RU" sz="1400" dirty="0">
                <a:latin typeface="Times New Roman"/>
                <a:ea typeface="+mn-lt"/>
                <a:cs typeface="+mn-lt"/>
              </a:rPr>
              <a:t> и 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паклитакселу</a:t>
            </a:r>
            <a:r>
              <a:rPr lang="ru-RU" sz="1400" dirty="0">
                <a:latin typeface="Times New Roman"/>
                <a:ea typeface="+mn-lt"/>
                <a:cs typeface="+mn-lt"/>
              </a:rPr>
              <a:t>, чем 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E. </a:t>
            </a:r>
            <a:r>
              <a:rPr lang="ru-RU" sz="1400" i="1" dirty="0" err="1">
                <a:latin typeface="Times New Roman"/>
                <a:ea typeface="+mn-lt"/>
                <a:cs typeface="+mn-lt"/>
              </a:rPr>
              <a:t>coli</a:t>
            </a:r>
            <a:r>
              <a:rPr lang="ru-RU" sz="1400" i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400" dirty="0">
                <a:latin typeface="Times New Roman"/>
                <a:ea typeface="+mn-lt"/>
                <a:cs typeface="+mn-lt"/>
              </a:rPr>
              <a:t>MG1655 (</a:t>
            </a:r>
            <a:r>
              <a:rPr lang="ru-RU" sz="1400" dirty="0" err="1">
                <a:latin typeface="Times New Roman"/>
                <a:ea typeface="+mn-lt"/>
                <a:cs typeface="+mn-lt"/>
              </a:rPr>
              <a:t>pRecA-lux</a:t>
            </a:r>
            <a:r>
              <a:rPr lang="ru-RU" sz="1400" dirty="0">
                <a:latin typeface="Times New Roman"/>
                <a:ea typeface="+mn-lt"/>
                <a:cs typeface="+mn-lt"/>
              </a:rPr>
              <a:t>). Полученные результаты на этом этапе подтвердили наличие токсических эффектов у изученных противоопухолевых ЛВ, что определённо представляет опасность для флоры и фауны. </a:t>
            </a:r>
            <a:endParaRPr lang="ru-RU" sz="14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5. Высокую токсичность некоторых из 40 изученных ЛВ можно объяснить особенностями их химического строения. С этой целью были определены </a:t>
            </a:r>
            <a:r>
              <a:rPr lang="ru-RU" sz="1400" err="1">
                <a:latin typeface="Times New Roman"/>
                <a:ea typeface="Calibri"/>
                <a:cs typeface="Times New Roman"/>
              </a:rPr>
              <a:t>фармакоформные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группы или соединения в их строении, которые и способствовали проявлению у них </a:t>
            </a:r>
            <a:r>
              <a:rPr lang="ru-RU" sz="1400" err="1">
                <a:latin typeface="Times New Roman"/>
                <a:ea typeface="Calibri"/>
                <a:cs typeface="Times New Roman"/>
              </a:rPr>
              <a:t>экотоксикологических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эффектов.</a:t>
            </a:r>
            <a:endParaRPr lang="ru-RU" sz="14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ru-RU" sz="1400" dirty="0">
              <a:latin typeface="Times New Roman"/>
              <a:cs typeface="Calibri"/>
            </a:endParaRPr>
          </a:p>
          <a:p>
            <a:endParaRPr lang="ru-RU" dirty="0">
              <a:ea typeface="Calibri" panose="020F0502020204030204"/>
              <a:cs typeface="Calibri"/>
            </a:endParaRPr>
          </a:p>
        </p:txBody>
      </p:sp>
      <p:pic>
        <p:nvPicPr>
          <p:cNvPr id="4" name="Рисунок 4" descr="Изображение выглядит как текс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1C5959F8-6529-AAC2-9200-9B656BDB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83" y="4052141"/>
            <a:ext cx="3257797" cy="43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72584-EC2F-BF5B-F231-E370592E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82" y="2571956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i="1" dirty="0">
                <a:solidFill>
                  <a:srgbClr val="940470"/>
                </a:solidFill>
                <a:latin typeface="Calibri"/>
                <a:ea typeface="Calibri Light"/>
                <a:cs typeface="Calibri Light"/>
              </a:rPr>
              <a:t>Благодарю Вас за внимание!</a:t>
            </a:r>
            <a:endParaRPr lang="ru-RU" sz="4800" i="1" dirty="0">
              <a:solidFill>
                <a:srgbClr val="9404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86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43DFD-4E2E-A5E7-5729-853BFFBD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4" y="355098"/>
            <a:ext cx="10515600" cy="403142"/>
          </a:xfrm>
        </p:spPr>
        <p:txBody>
          <a:bodyPr>
            <a:noAutofit/>
          </a:bodyPr>
          <a:lstStyle/>
          <a:p>
            <a:r>
              <a:rPr lang="ru-RU" sz="2800" b="1" i="1">
                <a:latin typeface="Calibri Light"/>
                <a:cs typeface="Times New Roman"/>
              </a:rPr>
              <a:t>Цель научного исследования:</a:t>
            </a:r>
            <a:endParaRPr lang="ru-RU" sz="2800" i="1">
              <a:latin typeface="Calibri Light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CB68888-6170-C9AC-8FAB-C0DE046B8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70" y="164974"/>
            <a:ext cx="942975" cy="1095375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767CF13-37E7-ADA8-CA1F-21767446F4F7}"/>
              </a:ext>
            </a:extLst>
          </p:cNvPr>
          <p:cNvSpPr txBox="1">
            <a:spLocks/>
          </p:cNvSpPr>
          <p:nvPr/>
        </p:nvSpPr>
        <p:spPr>
          <a:xfrm>
            <a:off x="749969" y="728078"/>
            <a:ext cx="10515600" cy="984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spcBef>
                <a:spcPts val="0"/>
              </a:spcBef>
            </a:pPr>
            <a:r>
              <a:rPr lang="ru-RU" sz="2000">
                <a:latin typeface="Times New Roman"/>
                <a:cs typeface="Times New Roman"/>
              </a:rPr>
              <a:t>Разработать научно-методические основы оценки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 лекарственных веществ различного происхождения с использованием природных и рекомбинантных </a:t>
            </a:r>
            <a:r>
              <a:rPr lang="ru-RU" sz="2000" err="1">
                <a:latin typeface="Times New Roman"/>
                <a:cs typeface="Times New Roman"/>
              </a:rPr>
              <a:t>биолюминесцентных</a:t>
            </a:r>
            <a:r>
              <a:rPr lang="ru-RU" sz="2000">
                <a:latin typeface="Times New Roman"/>
                <a:cs typeface="Times New Roman"/>
              </a:rPr>
              <a:t> бактерий.</a:t>
            </a:r>
            <a:endParaRPr lang="ru-RU" sz="2000">
              <a:latin typeface="Times New Roman"/>
              <a:cs typeface="Calibri Light"/>
            </a:endParaRPr>
          </a:p>
        </p:txBody>
      </p:sp>
      <p:pic>
        <p:nvPicPr>
          <p:cNvPr id="12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81D05FE-3FCB-34DB-9BA9-E9CD07BE9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5223818" y="290553"/>
            <a:ext cx="622635" cy="546936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C361C0F6-37EF-731F-D0DA-598464CBC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71" y="1788445"/>
            <a:ext cx="942975" cy="109537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BA9A88A-8CF7-6347-59D4-F76522EFCA56}"/>
              </a:ext>
            </a:extLst>
          </p:cNvPr>
          <p:cNvSpPr txBox="1">
            <a:spLocks/>
          </p:cNvSpPr>
          <p:nvPr/>
        </p:nvSpPr>
        <p:spPr>
          <a:xfrm>
            <a:off x="739943" y="2001419"/>
            <a:ext cx="10515600" cy="4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>
                <a:latin typeface="Calibri Light"/>
                <a:cs typeface="Times New Roman"/>
              </a:rPr>
              <a:t>Задачи </a:t>
            </a:r>
            <a:r>
              <a:rPr lang="ru-RU" sz="2800" b="1" i="1">
                <a:latin typeface="Calibri Light"/>
                <a:cs typeface="Calibri Light"/>
              </a:rPr>
              <a:t>научного исследования</a:t>
            </a:r>
            <a:r>
              <a:rPr lang="ru-RU" sz="2800" b="1" i="1">
                <a:latin typeface="Calibri Light"/>
                <a:cs typeface="Times New Roman"/>
              </a:rPr>
              <a:t>:</a:t>
            </a:r>
            <a:endParaRPr lang="ru-RU" sz="2800" i="1">
              <a:latin typeface="Calibri Light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BBEEE4-FEDD-8C8C-E47B-A8D1A20F645F}"/>
              </a:ext>
            </a:extLst>
          </p:cNvPr>
          <p:cNvSpPr txBox="1">
            <a:spLocks/>
          </p:cNvSpPr>
          <p:nvPr/>
        </p:nvSpPr>
        <p:spPr>
          <a:xfrm>
            <a:off x="950494" y="2853657"/>
            <a:ext cx="10315073" cy="410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buAutoNum type="arabicPeriod"/>
            </a:pPr>
            <a:r>
              <a:rPr lang="ru-RU" sz="2000">
                <a:latin typeface="Times New Roman"/>
                <a:cs typeface="Times New Roman"/>
              </a:rPr>
              <a:t> → Оценить применимость </a:t>
            </a:r>
            <a:r>
              <a:rPr lang="ru-RU" sz="2000" err="1">
                <a:latin typeface="Times New Roman"/>
                <a:cs typeface="Times New Roman"/>
              </a:rPr>
              <a:t>биолюминесцентных</a:t>
            </a:r>
            <a:r>
              <a:rPr lang="ru-RU" sz="2000">
                <a:latin typeface="Times New Roman"/>
                <a:cs typeface="Times New Roman"/>
              </a:rPr>
              <a:t> бактерий, выделенных из Черного и Азовского морей, в качестве тест-</a:t>
            </a:r>
            <a:r>
              <a:rPr lang="ru-RU" sz="2000" err="1">
                <a:latin typeface="Times New Roman"/>
                <a:cs typeface="Times New Roman"/>
              </a:rPr>
              <a:t>обьектов</a:t>
            </a:r>
            <a:r>
              <a:rPr lang="ru-RU" sz="2000">
                <a:latin typeface="Times New Roman"/>
                <a:cs typeface="Times New Roman"/>
              </a:rPr>
              <a:t> для анализа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 лекарственных веществ.</a:t>
            </a:r>
            <a:endParaRPr lang="ru-RU" sz="2000">
              <a:latin typeface="Times New Roman"/>
              <a:cs typeface="Calibri Light" panose="020F0302020204030204"/>
            </a:endParaRPr>
          </a:p>
          <a:p>
            <a:pPr algn="just">
              <a:spcBef>
                <a:spcPts val="0"/>
              </a:spcBef>
              <a:buAutoNum type="arabicPeriod"/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2000">
                <a:latin typeface="Times New Roman"/>
                <a:cs typeface="Times New Roman"/>
              </a:rPr>
              <a:t> → Оценить показатели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 лекарственных веществ, выявляемые с помощью биотестов на люминесцентных бактерий.</a:t>
            </a:r>
            <a:endParaRPr lang="ru-RU" sz="2000">
              <a:latin typeface="Times New Roman"/>
              <a:cs typeface="Calibri Light" panose="020F0302020204030204"/>
            </a:endParaRPr>
          </a:p>
          <a:p>
            <a:pPr algn="just">
              <a:spcBef>
                <a:spcPts val="0"/>
              </a:spcBef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>
                <a:latin typeface="Times New Roman"/>
                <a:cs typeface="Times New Roman"/>
              </a:rPr>
              <a:t>3. → Разработать и оптимизировать условия проведения биотестирования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 с использованием </a:t>
            </a:r>
            <a:r>
              <a:rPr lang="ru-RU" sz="2000" err="1">
                <a:latin typeface="Times New Roman"/>
                <a:cs typeface="Times New Roman"/>
              </a:rPr>
              <a:t>биолюминесцентных</a:t>
            </a:r>
            <a:r>
              <a:rPr lang="ru-RU" sz="2000">
                <a:latin typeface="Times New Roman"/>
                <a:cs typeface="Times New Roman"/>
              </a:rPr>
              <a:t> тест-</a:t>
            </a:r>
            <a:r>
              <a:rPr lang="ru-RU" sz="2000" err="1">
                <a:latin typeface="Times New Roman"/>
                <a:cs typeface="Times New Roman"/>
              </a:rPr>
              <a:t>обьектов</a:t>
            </a:r>
            <a:r>
              <a:rPr lang="ru-RU" sz="2000">
                <a:latin typeface="Times New Roman"/>
                <a:cs typeface="Times New Roman"/>
              </a:rPr>
              <a:t>.</a:t>
            </a:r>
            <a:endParaRPr lang="ru-RU" sz="2000">
              <a:latin typeface="Times New Roman"/>
              <a:cs typeface="Calibri Light"/>
            </a:endParaRPr>
          </a:p>
          <a:p>
            <a:pPr marL="457200" algn="just">
              <a:spcBef>
                <a:spcPts val="0"/>
              </a:spcBef>
              <a:buAutoNum type="arabicPeriod"/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>
                <a:latin typeface="Times New Roman"/>
                <a:cs typeface="Times New Roman"/>
              </a:rPr>
              <a:t>4. → Изучить специфические механизмы проявления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 лекарственных веществ с использованием рекомбинантных люминесцентных бактерий (</a:t>
            </a:r>
            <a:r>
              <a:rPr lang="ru-RU" sz="2000" err="1">
                <a:latin typeface="Times New Roman"/>
                <a:cs typeface="Times New Roman"/>
              </a:rPr>
              <a:t>биорепортерных</a:t>
            </a:r>
            <a:r>
              <a:rPr lang="ru-RU" sz="2000">
                <a:latin typeface="Times New Roman"/>
                <a:cs typeface="Times New Roman"/>
              </a:rPr>
              <a:t> штаммов).</a:t>
            </a:r>
          </a:p>
          <a:p>
            <a:pPr marL="457200" algn="just">
              <a:spcBef>
                <a:spcPts val="0"/>
              </a:spcBef>
              <a:buAutoNum type="arabicPeriod"/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>
                <a:latin typeface="Times New Roman"/>
                <a:cs typeface="Times New Roman"/>
              </a:rPr>
              <a:t>5. → Установить особенности химического строения лекарственных веществ, обладающих высокими показателями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ru-RU" sz="2000">
              <a:latin typeface="Times New Roman"/>
              <a:cs typeface="Times New Roman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ru-RU" sz="2000">
              <a:latin typeface="Times New Roman"/>
              <a:cs typeface="Times New Roman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ru-RU" sz="1400">
              <a:latin typeface="Times New Roman"/>
              <a:cs typeface="Times New Roman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ru-RU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59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C1AF100-0601-BB08-28D3-3AD20158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050" y="-160977"/>
            <a:ext cx="2070265" cy="188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592C5-03EB-AA16-A492-4EB3AF4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3" y="385178"/>
            <a:ext cx="10515600" cy="974643"/>
          </a:xfrm>
        </p:spPr>
        <p:txBody>
          <a:bodyPr/>
          <a:lstStyle/>
          <a:p>
            <a:pPr lvl="1"/>
            <a:r>
              <a:rPr lang="ru-RU" sz="2800" b="1" i="1">
                <a:latin typeface="+mj-lt"/>
                <a:ea typeface="+mj-lt"/>
                <a:cs typeface="+mj-lt"/>
              </a:rPr>
              <a:t>Лекарственные препараты как </a:t>
            </a:r>
            <a:r>
              <a:rPr lang="ru-RU" sz="2800" b="1" i="1" err="1">
                <a:latin typeface="+mj-lt"/>
                <a:ea typeface="+mj-lt"/>
                <a:cs typeface="+mj-lt"/>
              </a:rPr>
              <a:t>фармполлютанты</a:t>
            </a:r>
            <a:r>
              <a:rPr lang="ru-RU" sz="2800" b="1" i="1">
                <a:latin typeface="+mj-lt"/>
                <a:ea typeface="+mj-lt"/>
                <a:cs typeface="+mj-lt"/>
              </a:rPr>
              <a:t>.</a:t>
            </a:r>
            <a:endParaRPr lang="ru-RU" sz="2800" i="1" err="1"/>
          </a:p>
          <a:p>
            <a:endParaRPr lang="ru-RU"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D16787-EA25-9131-0BA1-2FD9AE41C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170" y="154948"/>
            <a:ext cx="942975" cy="1095375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B233D9-92D7-4EB9-6003-97632EADA175}"/>
              </a:ext>
            </a:extLst>
          </p:cNvPr>
          <p:cNvSpPr txBox="1">
            <a:spLocks/>
          </p:cNvSpPr>
          <p:nvPr/>
        </p:nvSpPr>
        <p:spPr>
          <a:xfrm>
            <a:off x="385636" y="2862771"/>
            <a:ext cx="10970821" cy="24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1" algn="just">
              <a:buFont typeface="Courier New"/>
              <a:buChar char="o"/>
            </a:pPr>
            <a:r>
              <a:rPr lang="ru-RU" sz="2000" kern="0">
                <a:latin typeface="Times New Roman"/>
                <a:ea typeface="+mj-lt"/>
                <a:cs typeface="Times New Roman"/>
              </a:rPr>
              <a:t> Впервые упоминания о присутствии ЛП в экосистеме, в частности в водной среде, приходятся на </a:t>
            </a:r>
            <a:r>
              <a:rPr lang="ru-RU" sz="2000" b="1" kern="0">
                <a:latin typeface="Times New Roman"/>
                <a:ea typeface="+mj-lt"/>
                <a:cs typeface="Times New Roman"/>
              </a:rPr>
              <a:t>1965 год</a:t>
            </a:r>
            <a:r>
              <a:rPr lang="ru-RU" sz="2000" kern="0">
                <a:latin typeface="Times New Roman"/>
                <a:ea typeface="+mj-lt"/>
                <a:cs typeface="Times New Roman"/>
              </a:rPr>
              <a:t>, когда при очистке сточных вод была замечена неполная деструкция стероидных гормонов.</a:t>
            </a:r>
            <a:endParaRPr lang="ru-RU" sz="2000" kern="0">
              <a:latin typeface="Times New Roman"/>
              <a:cs typeface="Times New Roman"/>
            </a:endParaRPr>
          </a:p>
          <a:p>
            <a:pPr marL="285750" lvl="1" algn="just">
              <a:buFont typeface="Courier New"/>
              <a:buChar char="o"/>
            </a:pPr>
            <a:endParaRPr lang="ru-RU" sz="2000" kern="0">
              <a:latin typeface="Times New Roman"/>
              <a:cs typeface="Times New Roman"/>
            </a:endParaRPr>
          </a:p>
          <a:p>
            <a:pPr marL="285750" lvl="1" algn="just">
              <a:buFont typeface="Courier New"/>
              <a:buChar char="o"/>
            </a:pPr>
            <a:r>
              <a:rPr lang="ru-RU" sz="2000" kern="0">
                <a:latin typeface="Times New Roman"/>
                <a:cs typeface="Times New Roman"/>
              </a:rPr>
              <a:t> Далее, </a:t>
            </a:r>
            <a:r>
              <a:rPr lang="ru-RU" sz="2000" b="1" kern="0">
                <a:latin typeface="Times New Roman"/>
                <a:cs typeface="Times New Roman"/>
              </a:rPr>
              <a:t>1970 год</a:t>
            </a:r>
            <a:r>
              <a:rPr lang="ru-RU" sz="2000" kern="0">
                <a:latin typeface="Times New Roman"/>
                <a:cs typeface="Times New Roman"/>
              </a:rPr>
              <a:t> ознаменовался периодом активных научных исследований, в ходе которых были получены доказательства присутствия в поверхностных и сточных водах иных групп ЛП.</a:t>
            </a:r>
          </a:p>
          <a:p>
            <a:pPr marL="285750" lvl="1" algn="just">
              <a:buFont typeface="Courier New"/>
              <a:buChar char="o"/>
            </a:pPr>
            <a:endParaRPr lang="ru-RU" sz="2000" kern="0">
              <a:latin typeface="Times New Roman"/>
              <a:cs typeface="Times New Roman"/>
            </a:endParaRPr>
          </a:p>
          <a:p>
            <a:pPr marL="285750" lvl="1" algn="just">
              <a:buFont typeface="Courier New"/>
              <a:buChar char="o"/>
            </a:pPr>
            <a:r>
              <a:rPr lang="ru-RU" sz="2000" kern="0">
                <a:latin typeface="Times New Roman"/>
                <a:cs typeface="Times New Roman"/>
              </a:rPr>
              <a:t> В </a:t>
            </a:r>
            <a:r>
              <a:rPr lang="ru-RU" sz="2000" b="1" kern="0">
                <a:latin typeface="Times New Roman"/>
                <a:cs typeface="Times New Roman"/>
              </a:rPr>
              <a:t>1985 году </a:t>
            </a:r>
            <a:r>
              <a:rPr lang="ru-RU" sz="2000" kern="0">
                <a:latin typeface="Times New Roman"/>
                <a:cs typeface="Times New Roman"/>
              </a:rPr>
              <a:t>в научных кругах особое внимание стали уделять  таким понятиям как «</a:t>
            </a:r>
            <a:r>
              <a:rPr lang="ru-RU" sz="2000" i="1" kern="0">
                <a:latin typeface="Times New Roman"/>
                <a:cs typeface="Times New Roman"/>
              </a:rPr>
              <a:t>токсичность</a:t>
            </a:r>
            <a:r>
              <a:rPr lang="ru-RU" sz="2000" kern="0">
                <a:latin typeface="Times New Roman"/>
                <a:cs typeface="Times New Roman"/>
              </a:rPr>
              <a:t>» и «</a:t>
            </a:r>
            <a:r>
              <a:rPr lang="ru-RU" sz="2000" i="1" kern="0" err="1">
                <a:latin typeface="Times New Roman"/>
                <a:cs typeface="Times New Roman"/>
              </a:rPr>
              <a:t>биодеградабельность</a:t>
            </a:r>
            <a:r>
              <a:rPr lang="ru-RU" sz="2000" i="1" kern="0">
                <a:latin typeface="Times New Roman"/>
                <a:cs typeface="Times New Roman"/>
              </a:rPr>
              <a:t> </a:t>
            </a:r>
            <a:r>
              <a:rPr lang="ru-RU" sz="2000" i="1" kern="0" err="1">
                <a:latin typeface="Times New Roman"/>
                <a:cs typeface="Times New Roman"/>
              </a:rPr>
              <a:t>фармполлютантов</a:t>
            </a:r>
            <a:r>
              <a:rPr lang="ru-RU" sz="2000" kern="0">
                <a:latin typeface="Times New Roman"/>
                <a:cs typeface="Times New Roman"/>
              </a:rPr>
              <a:t>». </a:t>
            </a:r>
            <a:endParaRPr lang="ru-RU" sz="2000">
              <a:latin typeface="Calibri" panose="020F0502020204030204"/>
              <a:cs typeface="Calibri" panose="020F0502020204030204"/>
            </a:endParaRPr>
          </a:p>
          <a:p>
            <a:pPr marL="285750" lvl="1" algn="just">
              <a:buFont typeface="Courier New"/>
              <a:buChar char="o"/>
            </a:pPr>
            <a:endParaRPr lang="ru-RU" sz="2000" kern="0">
              <a:latin typeface="Times New Roman"/>
              <a:cs typeface="Times New Roman"/>
            </a:endParaRPr>
          </a:p>
          <a:p>
            <a:pPr marL="285750" lvl="1" algn="just">
              <a:buFont typeface="Courier New"/>
              <a:buChar char="o"/>
            </a:pPr>
            <a:r>
              <a:rPr lang="ru-RU" sz="2000" kern="0">
                <a:latin typeface="Times New Roman"/>
                <a:cs typeface="Times New Roman"/>
              </a:rPr>
              <a:t> А в </a:t>
            </a:r>
            <a:r>
              <a:rPr lang="ru-RU" sz="2000" b="1" kern="0">
                <a:latin typeface="Times New Roman"/>
                <a:cs typeface="Times New Roman"/>
              </a:rPr>
              <a:t>1990 году</a:t>
            </a:r>
            <a:r>
              <a:rPr lang="ru-RU" sz="2000" kern="0">
                <a:latin typeface="Times New Roman"/>
                <a:cs typeface="Times New Roman"/>
              </a:rPr>
              <a:t> пристальное внимание учёных, как в России, так и на мировом уровне, было направлено на поиски эффективных аналитических методов для решения возникшей новой экологической проблемы – детектирования </a:t>
            </a:r>
            <a:r>
              <a:rPr lang="ru-RU" sz="2000" kern="0" err="1">
                <a:latin typeface="Times New Roman"/>
                <a:cs typeface="Times New Roman"/>
              </a:rPr>
              <a:t>фармполлютантов</a:t>
            </a:r>
            <a:r>
              <a:rPr lang="ru-RU" sz="2000" kern="0">
                <a:latin typeface="Times New Roman"/>
                <a:cs typeface="Times New Roman"/>
              </a:rPr>
              <a:t> в экосистеме.</a:t>
            </a:r>
            <a:endParaRPr lang="ru-RU" sz="2000">
              <a:latin typeface="Calibri" panose="020F0502020204030204"/>
              <a:cs typeface="Calibri" panose="020F0502020204030204"/>
            </a:endParaRPr>
          </a:p>
          <a:p>
            <a:pPr marL="285750" lvl="1" algn="just">
              <a:buFont typeface="Courier New"/>
              <a:buChar char="o"/>
            </a:pPr>
            <a:endParaRPr lang="ru-RU" sz="2000" kern="0">
              <a:latin typeface="Times New Roman"/>
              <a:cs typeface="Times New Roman"/>
            </a:endParaRPr>
          </a:p>
          <a:p>
            <a:pPr marL="285750" lvl="1" algn="just"/>
            <a:r>
              <a:rPr lang="ru-RU" sz="2000" kern="0">
                <a:latin typeface="Times New Roman"/>
                <a:cs typeface="Times New Roman"/>
              </a:rPr>
              <a:t>  В свою очередь, несмотря на проведённые исследования, охватывающие достаточно большой временной промежуток, на сегодняшний момент по-прежнему недостаточно данных о детектировании </a:t>
            </a:r>
            <a:r>
              <a:rPr lang="ru-RU" sz="2000" kern="0" err="1">
                <a:latin typeface="Times New Roman"/>
                <a:cs typeface="Times New Roman"/>
              </a:rPr>
              <a:t>фармполлютантов</a:t>
            </a:r>
            <a:r>
              <a:rPr lang="ru-RU" sz="2000" kern="0">
                <a:latin typeface="Times New Roman"/>
                <a:cs typeface="Times New Roman"/>
              </a:rPr>
              <a:t> в экосистеме.</a:t>
            </a:r>
            <a:endParaRPr lang="ru-RU" sz="2000">
              <a:cs typeface="Calibri" panose="020F0502020204030204"/>
            </a:endParaRPr>
          </a:p>
          <a:p>
            <a:pPr lvl="1"/>
            <a:endParaRPr lang="ru-RU" sz="2000" kern="0">
              <a:latin typeface="Times New Roman"/>
              <a:cs typeface="Times New Roman"/>
            </a:endParaRPr>
          </a:p>
          <a:p>
            <a:endParaRPr lang="ru-RU" sz="2000">
              <a:cs typeface="Calibri Light"/>
            </a:endParaRPr>
          </a:p>
        </p:txBody>
      </p:sp>
      <p:sp>
        <p:nvSpPr>
          <p:cNvPr id="7" name="Двойные круглые скобки 6">
            <a:extLst>
              <a:ext uri="{FF2B5EF4-FFF2-40B4-BE49-F238E27FC236}">
                <a16:creationId xmlns:a16="http://schemas.microsoft.com/office/drawing/2014/main" id="{5142E4B4-0BDF-2DEC-A1F3-B8B3CE6D9068}"/>
              </a:ext>
            </a:extLst>
          </p:cNvPr>
          <p:cNvSpPr/>
          <p:nvPr/>
        </p:nvSpPr>
        <p:spPr>
          <a:xfrm>
            <a:off x="270450" y="1172037"/>
            <a:ext cx="11324658" cy="5464341"/>
          </a:xfrm>
          <a:prstGeom prst="bracketPair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5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5F08B-63BA-8CB8-FE3B-E2A6A209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69" y="395203"/>
            <a:ext cx="11267573" cy="503406"/>
          </a:xfrm>
        </p:spPr>
        <p:txBody>
          <a:bodyPr>
            <a:noAutofit/>
          </a:bodyPr>
          <a:lstStyle/>
          <a:p>
            <a:r>
              <a:rPr lang="ru-RU" sz="2800" b="1" i="1">
                <a:latin typeface="Times New Roman"/>
                <a:cs typeface="Times New Roman"/>
              </a:rPr>
              <a:t>Основные пути попадания фармацевтических отходов в экосистему:</a:t>
            </a:r>
            <a:endParaRPr lang="ru-RU" sz="2800" b="1" i="1">
              <a:latin typeface="Times New Roman"/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3552E5-DE34-7400-989E-9B1518E9B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07" y="265238"/>
            <a:ext cx="942975" cy="1095375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B54881-EDEE-73B9-8357-6747B919EE1C}"/>
              </a:ext>
            </a:extLst>
          </p:cNvPr>
          <p:cNvSpPr txBox="1">
            <a:spLocks/>
          </p:cNvSpPr>
          <p:nvPr/>
        </p:nvSpPr>
        <p:spPr>
          <a:xfrm>
            <a:off x="789164" y="5156322"/>
            <a:ext cx="11427994" cy="51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>
                <a:latin typeface="Times New Roman"/>
                <a:cs typeface="Times New Roman"/>
              </a:rPr>
              <a:t>Выбросы фармацевтических предприятий</a:t>
            </a:r>
            <a:r>
              <a:rPr lang="ru-RU" sz="2000">
                <a:latin typeface="Times New Roman"/>
                <a:cs typeface="Times New Roman"/>
              </a:rPr>
              <a:t> – на их долю приходится большая часть всех </a:t>
            </a:r>
            <a:r>
              <a:rPr lang="ru-RU" sz="2000" err="1">
                <a:latin typeface="Times New Roman"/>
                <a:cs typeface="Times New Roman"/>
              </a:rPr>
              <a:t>поллютантов</a:t>
            </a:r>
            <a:r>
              <a:rPr lang="ru-RU" sz="2000">
                <a:latin typeface="Times New Roman"/>
                <a:cs typeface="Times New Roman"/>
              </a:rPr>
              <a:t>.</a:t>
            </a:r>
            <a:endParaRPr lang="ru-RU" sz="2000">
              <a:latin typeface="Calibri Light" panose="020F0302020204030204"/>
              <a:cs typeface="Calibri Light" panose="020F0302020204030204"/>
            </a:endParaRPr>
          </a:p>
          <a:p>
            <a:endParaRPr lang="ru-RU" sz="2000">
              <a:latin typeface="Times New Roman"/>
              <a:cs typeface="Times New Roman"/>
            </a:endParaRPr>
          </a:p>
          <a:p>
            <a:r>
              <a:rPr lang="ru-RU" sz="2000">
                <a:latin typeface="Times New Roman"/>
                <a:cs typeface="Times New Roman"/>
              </a:rPr>
              <a:t>Утилизация </a:t>
            </a:r>
            <a:r>
              <a:rPr lang="ru-RU" sz="2000" i="1">
                <a:latin typeface="Times New Roman"/>
                <a:cs typeface="Times New Roman"/>
              </a:rPr>
              <a:t>бытовых фармацевтических отходов</a:t>
            </a:r>
            <a:r>
              <a:rPr lang="ru-RU" sz="2000">
                <a:latin typeface="Times New Roman"/>
                <a:cs typeface="Times New Roman"/>
              </a:rPr>
              <a:t>. </a:t>
            </a:r>
            <a:endParaRPr lang="ru-RU" sz="2000">
              <a:cs typeface="Calibri Light"/>
            </a:endParaRPr>
          </a:p>
          <a:p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i="1">
                <a:latin typeface="Times New Roman"/>
                <a:cs typeface="Times New Roman"/>
              </a:rPr>
              <a:t>Больничные отходы</a:t>
            </a:r>
            <a:r>
              <a:rPr lang="ru-RU" sz="2000">
                <a:latin typeface="Times New Roman"/>
                <a:cs typeface="Times New Roman"/>
              </a:rPr>
              <a:t> –  удаление </a:t>
            </a:r>
            <a:r>
              <a:rPr lang="ru-RU" sz="2000" err="1">
                <a:latin typeface="Times New Roman"/>
                <a:cs typeface="Times New Roman"/>
              </a:rPr>
              <a:t>рентгеноконтрастных</a:t>
            </a:r>
            <a:r>
              <a:rPr lang="ru-RU" sz="2000">
                <a:latin typeface="Times New Roman"/>
                <a:cs typeface="Times New Roman"/>
              </a:rPr>
              <a:t> средств, например, </a:t>
            </a:r>
            <a:r>
              <a:rPr lang="ru-RU" sz="2000" err="1">
                <a:latin typeface="Times New Roman"/>
                <a:cs typeface="Times New Roman"/>
              </a:rPr>
              <a:t>йогексол</a:t>
            </a:r>
            <a:r>
              <a:rPr lang="ru-RU" sz="2000">
                <a:latin typeface="Times New Roman"/>
                <a:cs typeface="Times New Roman"/>
              </a:rPr>
              <a:t>, </a:t>
            </a:r>
            <a:r>
              <a:rPr lang="ru-RU" sz="2000" err="1">
                <a:latin typeface="Times New Roman"/>
                <a:cs typeface="Times New Roman"/>
              </a:rPr>
              <a:t>йодамид</a:t>
            </a:r>
            <a:r>
              <a:rPr lang="ru-RU" sz="2000">
                <a:latin typeface="Times New Roman"/>
                <a:cs typeface="Times New Roman"/>
              </a:rPr>
              <a:t>, </a:t>
            </a:r>
            <a:r>
              <a:rPr lang="ru-RU" sz="2000" err="1">
                <a:latin typeface="Times New Roman"/>
                <a:cs typeface="Times New Roman"/>
              </a:rPr>
              <a:t>йомепрол</a:t>
            </a:r>
            <a:r>
              <a:rPr lang="ru-RU" sz="2000">
                <a:latin typeface="Times New Roman"/>
                <a:cs typeface="Times New Roman"/>
              </a:rPr>
              <a:t>, </a:t>
            </a:r>
            <a:r>
              <a:rPr lang="ru-RU" sz="2000" err="1">
                <a:latin typeface="Times New Roman"/>
                <a:cs typeface="Times New Roman"/>
              </a:rPr>
              <a:t>йопромид</a:t>
            </a:r>
            <a:r>
              <a:rPr lang="ru-RU" sz="2000">
                <a:latin typeface="Times New Roman"/>
                <a:cs typeface="Times New Roman"/>
              </a:rPr>
              <a:t> и др., без соответствующей обработки. (сточные воды лечебно-профилактических учреждений представляют даже большую угрозу для флоры и фауны, чем воды городских стоков и имеют приблизительно в 15 раз выше потенциал </a:t>
            </a:r>
            <a:r>
              <a:rPr lang="ru-RU" sz="2000" err="1">
                <a:latin typeface="Times New Roman"/>
                <a:cs typeface="Times New Roman"/>
              </a:rPr>
              <a:t>экотоксичности</a:t>
            </a:r>
            <a:r>
              <a:rPr lang="ru-RU" sz="2000">
                <a:latin typeface="Times New Roman"/>
                <a:cs typeface="Times New Roman"/>
              </a:rPr>
              <a:t>).</a:t>
            </a:r>
          </a:p>
          <a:p>
            <a:pPr algn="just">
              <a:spcBef>
                <a:spcPts val="0"/>
              </a:spcBef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>
                <a:latin typeface="Times New Roman"/>
                <a:cs typeface="Times New Roman"/>
              </a:rPr>
              <a:t>Несовершенство и неэффективность </a:t>
            </a:r>
            <a:r>
              <a:rPr lang="ru-RU" sz="2000" i="1">
                <a:latin typeface="Times New Roman"/>
                <a:cs typeface="Times New Roman"/>
              </a:rPr>
              <a:t>методов очистки</a:t>
            </a:r>
            <a:r>
              <a:rPr lang="ru-RU" sz="2000">
                <a:latin typeface="Times New Roman"/>
                <a:cs typeface="Times New Roman"/>
              </a:rPr>
              <a:t> сточных вод от </a:t>
            </a:r>
            <a:r>
              <a:rPr lang="ru-RU" sz="2000" err="1">
                <a:latin typeface="Times New Roman"/>
                <a:cs typeface="Times New Roman"/>
              </a:rPr>
              <a:t>фармполлютантов</a:t>
            </a:r>
            <a:r>
              <a:rPr lang="ru-RU" sz="2000">
                <a:latin typeface="Times New Roman"/>
                <a:cs typeface="Times New Roman"/>
              </a:rPr>
              <a:t> (хлорирование, озонирование, </a:t>
            </a:r>
            <a:r>
              <a:rPr lang="ru-RU" sz="2000" err="1">
                <a:latin typeface="Times New Roman"/>
                <a:cs typeface="Times New Roman"/>
              </a:rPr>
              <a:t>нанофильтрация</a:t>
            </a:r>
            <a:r>
              <a:rPr lang="ru-RU" sz="2000">
                <a:latin typeface="Times New Roman"/>
                <a:cs typeface="Times New Roman"/>
              </a:rPr>
              <a:t>, </a:t>
            </a:r>
            <a:r>
              <a:rPr lang="ru-RU" sz="2000" err="1">
                <a:latin typeface="Times New Roman"/>
                <a:cs typeface="Times New Roman"/>
              </a:rPr>
              <a:t>сорбирование</a:t>
            </a:r>
            <a:r>
              <a:rPr lang="ru-RU" sz="2000">
                <a:latin typeface="Times New Roman"/>
                <a:cs typeface="Times New Roman"/>
              </a:rPr>
              <a:t> углём и пр.).</a:t>
            </a:r>
          </a:p>
          <a:p>
            <a:pPr algn="just">
              <a:spcBef>
                <a:spcPts val="0"/>
              </a:spcBef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i="1">
                <a:latin typeface="Times New Roman"/>
                <a:cs typeface="Times New Roman"/>
              </a:rPr>
              <a:t>Растениеводство, животноводство, рыболовство</a:t>
            </a:r>
            <a:r>
              <a:rPr lang="ru-RU" sz="2000">
                <a:latin typeface="Times New Roman"/>
                <a:cs typeface="Times New Roman"/>
              </a:rPr>
              <a:t> и т.д. (применение антибиотиков, например, стрептомицина с </a:t>
            </a:r>
            <a:r>
              <a:rPr lang="ru-RU" sz="2000" err="1">
                <a:latin typeface="Times New Roman"/>
                <a:cs typeface="Times New Roman"/>
              </a:rPr>
              <a:t>окситетрациклином</a:t>
            </a:r>
            <a:r>
              <a:rPr lang="ru-RU" sz="2000">
                <a:latin typeface="Times New Roman"/>
                <a:cs typeface="Times New Roman"/>
              </a:rPr>
              <a:t> для борьбы с бактериальными заболеваниями растений).</a:t>
            </a:r>
            <a:endParaRPr lang="ru-RU" sz="2000"/>
          </a:p>
          <a:p>
            <a:pPr algn="just"/>
            <a:endParaRPr lang="ru-RU" sz="20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  <a:p>
            <a:endParaRPr lang="ru-RU" sz="1400">
              <a:latin typeface="Times New Roman"/>
              <a:cs typeface="Times New Roman"/>
            </a:endParaRPr>
          </a:p>
        </p:txBody>
      </p:sp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A10ABBBE-4158-E32D-1EF1-3DA29AD010F3}"/>
              </a:ext>
            </a:extLst>
          </p:cNvPr>
          <p:cNvSpPr/>
          <p:nvPr/>
        </p:nvSpPr>
        <p:spPr>
          <a:xfrm>
            <a:off x="129431" y="2493037"/>
            <a:ext cx="661736" cy="220578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7CC14D93-A642-EE10-4A9F-B6EB212D2C4F}"/>
              </a:ext>
            </a:extLst>
          </p:cNvPr>
          <p:cNvSpPr/>
          <p:nvPr/>
        </p:nvSpPr>
        <p:spPr>
          <a:xfrm>
            <a:off x="129429" y="3846590"/>
            <a:ext cx="661736" cy="220578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id="{0A17EF85-7A32-A2F7-5984-B88304C9ABF6}"/>
              </a:ext>
            </a:extLst>
          </p:cNvPr>
          <p:cNvSpPr/>
          <p:nvPr/>
        </p:nvSpPr>
        <p:spPr>
          <a:xfrm>
            <a:off x="129429" y="4727995"/>
            <a:ext cx="661736" cy="220578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с вырезом 9">
            <a:extLst>
              <a:ext uri="{FF2B5EF4-FFF2-40B4-BE49-F238E27FC236}">
                <a16:creationId xmlns:a16="http://schemas.microsoft.com/office/drawing/2014/main" id="{E60591CF-113F-7543-1D01-437E0CEE4043}"/>
              </a:ext>
            </a:extLst>
          </p:cNvPr>
          <p:cNvSpPr/>
          <p:nvPr/>
        </p:nvSpPr>
        <p:spPr>
          <a:xfrm>
            <a:off x="129431" y="1941459"/>
            <a:ext cx="661736" cy="220578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id="{845C11B5-7737-F8F2-BC84-9456DE8153E4}"/>
              </a:ext>
            </a:extLst>
          </p:cNvPr>
          <p:cNvSpPr/>
          <p:nvPr/>
        </p:nvSpPr>
        <p:spPr>
          <a:xfrm>
            <a:off x="129430" y="1350297"/>
            <a:ext cx="661736" cy="220578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11" descr="Изображение выглядит как человек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60FAB690-18E8-E4B3-07A5-68B0A584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23" y="5156079"/>
            <a:ext cx="4101741" cy="166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76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E2E60-BB42-985F-8AA8-A77BC76E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-66007"/>
            <a:ext cx="10515600" cy="1325563"/>
          </a:xfrm>
        </p:spPr>
        <p:txBody>
          <a:bodyPr/>
          <a:lstStyle/>
          <a:p>
            <a:r>
              <a:rPr lang="ru-RU" sz="2400" b="1" i="1" err="1">
                <a:cs typeface="Calibri Light"/>
              </a:rPr>
              <a:t>Фармполлютанты</a:t>
            </a:r>
            <a:r>
              <a:rPr lang="ru-RU" sz="2400" b="1" i="1">
                <a:cs typeface="Calibri Light"/>
              </a:rPr>
              <a:t> в экосистеме и их влияние на живые организмы.</a:t>
            </a:r>
            <a:endParaRPr lang="ru-RU" sz="2400" b="1" i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BA2A554-092D-2EAD-0525-D2BDA54AE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44" y="164974"/>
            <a:ext cx="942975" cy="10953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77B44-7AFF-D5DA-AD50-F946485229AA}"/>
              </a:ext>
            </a:extLst>
          </p:cNvPr>
          <p:cNvSpPr txBox="1"/>
          <p:nvPr/>
        </p:nvSpPr>
        <p:spPr>
          <a:xfrm>
            <a:off x="401102" y="2641861"/>
            <a:ext cx="6543172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2000" err="1">
                <a:latin typeface="Times New Roman"/>
                <a:cs typeface="Times New Roman"/>
              </a:rPr>
              <a:t>Фармакологические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группы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i="1">
                <a:latin typeface="Times New Roman"/>
                <a:cs typeface="Times New Roman"/>
              </a:rPr>
              <a:t>ЛП, </a:t>
            </a:r>
            <a:r>
              <a:rPr lang="en-US" sz="2000" i="1" err="1">
                <a:latin typeface="Times New Roman"/>
                <a:cs typeface="Times New Roman"/>
              </a:rPr>
              <a:t>которые</a:t>
            </a:r>
            <a:r>
              <a:rPr lang="en-US" sz="2000" i="1">
                <a:latin typeface="Times New Roman"/>
                <a:cs typeface="Times New Roman"/>
              </a:rPr>
              <a:t> </a:t>
            </a:r>
            <a:r>
              <a:rPr lang="en-US" sz="2000" i="1" err="1">
                <a:latin typeface="Times New Roman"/>
                <a:cs typeface="Times New Roman"/>
              </a:rPr>
              <a:t>наиболее</a:t>
            </a:r>
            <a:r>
              <a:rPr lang="en-US" sz="2000" i="1">
                <a:latin typeface="Times New Roman"/>
                <a:cs typeface="Times New Roman"/>
              </a:rPr>
              <a:t> </a:t>
            </a:r>
            <a:r>
              <a:rPr lang="en-US" sz="2000" i="1" err="1">
                <a:latin typeface="Times New Roman"/>
                <a:cs typeface="Times New Roman"/>
              </a:rPr>
              <a:t>часто</a:t>
            </a:r>
            <a:r>
              <a:rPr lang="en-US" sz="2000" i="1">
                <a:latin typeface="Times New Roman"/>
                <a:cs typeface="Times New Roman"/>
              </a:rPr>
              <a:t> </a:t>
            </a:r>
            <a:r>
              <a:rPr lang="en-US" sz="2000" i="1" err="1">
                <a:latin typeface="Times New Roman"/>
                <a:cs typeface="Times New Roman"/>
              </a:rPr>
              <a:t>детектируются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экосистеме</a:t>
            </a:r>
            <a:r>
              <a:rPr lang="en-US" sz="2000">
                <a:latin typeface="Times New Roman"/>
                <a:cs typeface="Times New Roman"/>
              </a:rPr>
              <a:t> (</a:t>
            </a:r>
            <a:r>
              <a:rPr lang="en-US" sz="2000" err="1">
                <a:latin typeface="Times New Roman"/>
                <a:cs typeface="Times New Roman"/>
              </a:rPr>
              <a:t>среди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них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как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рецептурные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так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безрецептурные</a:t>
            </a:r>
            <a:r>
              <a:rPr lang="en-US" sz="2000">
                <a:latin typeface="Times New Roman"/>
                <a:cs typeface="Times New Roman"/>
              </a:rPr>
              <a:t> ЛП): </a:t>
            </a:r>
            <a:r>
              <a:rPr lang="en-US" sz="2000" err="1">
                <a:latin typeface="Times New Roman"/>
                <a:cs typeface="Times New Roman"/>
              </a:rPr>
              <a:t>антибиотики</a:t>
            </a:r>
            <a:r>
              <a:rPr lang="en-US" sz="2000">
                <a:latin typeface="Times New Roman"/>
                <a:cs typeface="Times New Roman"/>
              </a:rPr>
              <a:t>, </a:t>
            </a:r>
            <a:r>
              <a:rPr lang="en-US" sz="2000" err="1">
                <a:latin typeface="Times New Roman"/>
                <a:cs typeface="Times New Roman"/>
              </a:rPr>
              <a:t>гормоны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противосудорожные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противодиабетические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психотропные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противоэпилептические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препараты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антидепрессанты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гиполипидемические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препараты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гипотензивные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средства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нестероидные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противовоспалительные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средства</a:t>
            </a:r>
            <a:r>
              <a:rPr lang="en-US" sz="2000">
                <a:latin typeface="Times New Roman"/>
                <a:cs typeface="Times New Roman"/>
              </a:rPr>
              <a:t> (НПВС), </a:t>
            </a:r>
            <a:r>
              <a:rPr lang="en-US" sz="2000" err="1">
                <a:latin typeface="Times New Roman"/>
                <a:cs typeface="Times New Roman"/>
              </a:rPr>
              <a:t>антиретровирусные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препараты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антигистаминные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препараты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мочегонные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средства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противоопухолевые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препараты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спазмолитики</a:t>
            </a:r>
            <a:r>
              <a:rPr lang="en-US" sz="2000">
                <a:latin typeface="Times New Roman"/>
                <a:cs typeface="Times New Roman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</p:txBody>
      </p:sp>
      <p:sp>
        <p:nvSpPr>
          <p:cNvPr id="7" name="Двойные круглые скобки 6">
            <a:extLst>
              <a:ext uri="{FF2B5EF4-FFF2-40B4-BE49-F238E27FC236}">
                <a16:creationId xmlns:a16="http://schemas.microsoft.com/office/drawing/2014/main" id="{5D0C0AD5-C20F-01C0-0911-C61264D0DF13}"/>
              </a:ext>
            </a:extLst>
          </p:cNvPr>
          <p:cNvSpPr/>
          <p:nvPr/>
        </p:nvSpPr>
        <p:spPr>
          <a:xfrm>
            <a:off x="295898" y="2163728"/>
            <a:ext cx="6747710" cy="4431631"/>
          </a:xfrm>
          <a:prstGeom prst="bracketPair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C0A062C9-26AA-4DC2-E40C-79A1F8B2B1A8}"/>
              </a:ext>
            </a:extLst>
          </p:cNvPr>
          <p:cNvSpPr/>
          <p:nvPr/>
        </p:nvSpPr>
        <p:spPr>
          <a:xfrm>
            <a:off x="7369342" y="902368"/>
            <a:ext cx="4722394" cy="5694945"/>
          </a:xfrm>
          <a:prstGeom prst="foldedCorner">
            <a:avLst/>
          </a:prstGeom>
          <a:solidFill>
            <a:srgbClr val="FCED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>
              <a:solidFill>
                <a:srgbClr val="3C1270"/>
              </a:solidFill>
              <a:latin typeface="Times New Roman"/>
              <a:cs typeface="Calibri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AD12224-8345-3CF1-7F73-4C8F64030EA3}"/>
              </a:ext>
            </a:extLst>
          </p:cNvPr>
          <p:cNvSpPr txBox="1">
            <a:spLocks/>
          </p:cNvSpPr>
          <p:nvPr/>
        </p:nvSpPr>
        <p:spPr>
          <a:xfrm>
            <a:off x="7788442" y="1018840"/>
            <a:ext cx="3968416" cy="90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>
                <a:solidFill>
                  <a:srgbClr val="701259"/>
                </a:solidFill>
                <a:latin typeface="Times New Roman"/>
                <a:cs typeface="Times New Roman"/>
              </a:rPr>
              <a:t>Прямое и косвенное влияние </a:t>
            </a:r>
            <a:r>
              <a:rPr lang="ru-RU" sz="1900" b="1" err="1">
                <a:solidFill>
                  <a:srgbClr val="701259"/>
                </a:solidFill>
                <a:latin typeface="Times New Roman"/>
                <a:cs typeface="Times New Roman"/>
              </a:rPr>
              <a:t>фармполлютантов</a:t>
            </a:r>
            <a:r>
              <a:rPr lang="ru-RU" sz="1900" b="1">
                <a:solidFill>
                  <a:srgbClr val="701259"/>
                </a:solidFill>
                <a:latin typeface="Times New Roman"/>
                <a:cs typeface="Times New Roman"/>
              </a:rPr>
              <a:t> на живые организмы</a:t>
            </a:r>
            <a:endParaRPr lang="ru-RU" sz="1900">
              <a:solidFill>
                <a:srgbClr val="701259"/>
              </a:solidFill>
              <a:latin typeface="Times New Roman"/>
              <a:cs typeface="Times New Roman"/>
            </a:endParaRPr>
          </a:p>
          <a:p>
            <a:endParaRPr lang="ru-RU" sz="2400" b="1" i="1">
              <a:cs typeface="Calibri Ligh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3D96892-B5F2-ECF3-FB2D-0B1F3468246C}"/>
              </a:ext>
            </a:extLst>
          </p:cNvPr>
          <p:cNvSpPr txBox="1">
            <a:spLocks/>
          </p:cNvSpPr>
          <p:nvPr/>
        </p:nvSpPr>
        <p:spPr>
          <a:xfrm>
            <a:off x="7367336" y="2552867"/>
            <a:ext cx="4559968" cy="430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u="sng">
                <a:solidFill>
                  <a:srgbClr val="3C1270"/>
                </a:solidFill>
                <a:latin typeface="Times New Roman"/>
                <a:cs typeface="Times New Roman"/>
              </a:rPr>
              <a:t>Прямое воздействие:</a:t>
            </a:r>
            <a:endParaRPr lang="ru-RU">
              <a:latin typeface="Calibri Light" panose="020F0302020204030204"/>
              <a:cs typeface="Calibri Light" panose="020F03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latin typeface="Times New Roman"/>
                <a:cs typeface="Times New Roman"/>
              </a:rPr>
              <a:t>снижают способность репродуктивной функции;</a:t>
            </a:r>
            <a:endParaRPr lang="ru-RU">
              <a:cs typeface="Calibri Light" panose="020F0302020204030204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r>
              <a:rPr lang="ru-RU" sz="1800">
                <a:latin typeface="Times New Roman"/>
                <a:cs typeface="Times New Roman"/>
              </a:rPr>
              <a:t>снижают активность и нарушают ориентацию для миграции у многих птиц;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r>
              <a:rPr lang="ru-RU" sz="1800">
                <a:latin typeface="Times New Roman"/>
                <a:cs typeface="Times New Roman"/>
              </a:rPr>
              <a:t>влияют на поведенческие реакции живых организмов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endParaRPr lang="ru-RU" sz="18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u="sng">
                <a:solidFill>
                  <a:srgbClr val="3C1270"/>
                </a:solidFill>
                <a:latin typeface="Times New Roman"/>
                <a:cs typeface="Times New Roman"/>
              </a:rPr>
              <a:t>Косвенное воздействие:</a:t>
            </a:r>
            <a:endParaRPr lang="ru-RU" sz="18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подавление роста и развития вторичных половых признаков;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на отдельные органы и системы живых организмов 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повреждение ДНК;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воздействие на клетки организмов, вызывая их апоптоз;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 err="1">
                <a:solidFill>
                  <a:srgbClr val="000000"/>
                </a:solidFill>
                <a:latin typeface="Times New Roman"/>
                <a:cs typeface="Times New Roman"/>
              </a:rPr>
              <a:t>биомагнификация</a:t>
            </a: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оказывают влияние на синтез белка 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изменяют метаболизм;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r>
              <a:rPr lang="ru-RU" sz="1800">
                <a:solidFill>
                  <a:srgbClr val="000000"/>
                </a:solidFill>
                <a:latin typeface="Times New Roman"/>
                <a:cs typeface="Times New Roman"/>
              </a:rPr>
              <a:t>развитие резистентности (в случае с антибиотиками).</a:t>
            </a:r>
            <a:endParaRPr lang="ru-RU" sz="1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"/>
              <a:buChar char="-"/>
            </a:pPr>
            <a:endParaRPr lang="ru-RU" sz="1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endParaRPr lang="ru-RU" sz="18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endParaRPr lang="ru-RU" sz="18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endParaRPr lang="ru-RU" sz="1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libri,Sans-Serif"/>
              <a:buChar char="-"/>
            </a:pPr>
            <a:endParaRPr lang="ru-RU" sz="1800" b="1">
              <a:solidFill>
                <a:srgbClr val="3C1270"/>
              </a:solidFill>
              <a:latin typeface="Times New Roman"/>
              <a:cs typeface="Times New Roman"/>
            </a:endParaRPr>
          </a:p>
          <a:p>
            <a:pPr algn="ctr"/>
            <a:endParaRPr lang="ru-RU" sz="1900" b="1">
              <a:solidFill>
                <a:srgbClr val="701259"/>
              </a:solidFill>
              <a:latin typeface="Times New Roman"/>
              <a:cs typeface="Times New Roman"/>
            </a:endParaRPr>
          </a:p>
          <a:p>
            <a:endParaRPr lang="ru-RU" sz="2400" b="1" i="1">
              <a:cs typeface="Calibri Light"/>
            </a:endParaRPr>
          </a:p>
        </p:txBody>
      </p:sp>
      <p:sp>
        <p:nvSpPr>
          <p:cNvPr id="3" name="Блок-схема: перфолента 2">
            <a:extLst>
              <a:ext uri="{FF2B5EF4-FFF2-40B4-BE49-F238E27FC236}">
                <a16:creationId xmlns:a16="http://schemas.microsoft.com/office/drawing/2014/main" id="{15766BC4-52A8-71AB-9568-E4DFB4054F69}"/>
              </a:ext>
            </a:extLst>
          </p:cNvPr>
          <p:cNvSpPr/>
          <p:nvPr/>
        </p:nvSpPr>
        <p:spPr>
          <a:xfrm>
            <a:off x="1031487" y="1644805"/>
            <a:ext cx="5194609" cy="622610"/>
          </a:xfrm>
          <a:prstGeom prst="flowChartPunchedTape">
            <a:avLst/>
          </a:prstGeom>
          <a:solidFill>
            <a:srgbClr val="D1E2FF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701259"/>
                </a:solidFill>
                <a:latin typeface="Calibri Light"/>
                <a:cs typeface="Calibri"/>
              </a:rPr>
              <a:t>Анализ научной литературы.</a:t>
            </a:r>
            <a:endParaRPr lang="ru-RU" sz="2000">
              <a:solidFill>
                <a:srgbClr val="701259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770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9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3A9C510-11E2-E6C5-66A7-919A3F43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">
            <a:off x="5165155" y="1591284"/>
            <a:ext cx="1961409" cy="2278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1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2DD15C5-93EF-D66F-21C8-287BEEFD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4526478" y="4461434"/>
            <a:ext cx="3139044" cy="2002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17E26-7336-F003-3077-D515A64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54" y="2324674"/>
            <a:ext cx="2598717" cy="3830846"/>
          </a:xfrm>
        </p:spPr>
        <p:txBody>
          <a:bodyPr/>
          <a:lstStyle/>
          <a:p>
            <a:pPr lvl="1"/>
            <a:endParaRPr lang="ru-RU" b="1">
              <a:latin typeface="Calibri Light"/>
              <a:cs typeface="Calibri Light"/>
            </a:endParaRPr>
          </a:p>
          <a:p>
            <a:endParaRPr lang="ru-RU">
              <a:cs typeface="Calibri Ligh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5626988-C082-D2B9-F79F-8A1723FC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3875" y="322213"/>
            <a:ext cx="942975" cy="1095375"/>
          </a:xfrm>
        </p:spPr>
      </p:pic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1C636337-8050-E0A0-5D5B-FADE2D8D3E7F}"/>
              </a:ext>
            </a:extLst>
          </p:cNvPr>
          <p:cNvSpPr/>
          <p:nvPr/>
        </p:nvSpPr>
        <p:spPr>
          <a:xfrm>
            <a:off x="1219393" y="232800"/>
            <a:ext cx="10082560" cy="771292"/>
          </a:xfrm>
          <a:prstGeom prst="flowChartTerminator">
            <a:avLst/>
          </a:prstGeom>
          <a:solidFill>
            <a:srgbClr val="D1E2FF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400" b="1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Методы обнаружения </a:t>
            </a:r>
            <a:r>
              <a:rPr lang="ru-RU" sz="2400" b="1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фармполлютантов</a:t>
            </a:r>
            <a:r>
              <a:rPr lang="ru-RU" sz="2400" b="1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в экосистеме</a:t>
            </a:r>
            <a:endParaRPr lang="ru-RU" sz="2400" i="1">
              <a:solidFill>
                <a:schemeClr val="tx1"/>
              </a:solidFill>
              <a:latin typeface="Times New Roman"/>
              <a:cs typeface="Calibri"/>
            </a:endParaRPr>
          </a:p>
          <a:p>
            <a:pPr algn="ctr"/>
            <a:endParaRPr lang="ru-RU" sz="2400">
              <a:latin typeface="Times New Roman"/>
              <a:cs typeface="Calibri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31AF34A2-E24C-DF4C-156A-B6E711041F03}"/>
              </a:ext>
            </a:extLst>
          </p:cNvPr>
          <p:cNvSpPr/>
          <p:nvPr/>
        </p:nvSpPr>
        <p:spPr>
          <a:xfrm rot="5520000">
            <a:off x="1938998" y="1212694"/>
            <a:ext cx="672934" cy="643246"/>
          </a:xfrm>
          <a:prstGeom prst="stripedRightArrow">
            <a:avLst/>
          </a:prstGeom>
          <a:solidFill>
            <a:schemeClr val="bg1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id="{43FBB7A6-3C50-E595-D986-0F81A099DFD0}"/>
              </a:ext>
            </a:extLst>
          </p:cNvPr>
          <p:cNvSpPr/>
          <p:nvPr/>
        </p:nvSpPr>
        <p:spPr>
          <a:xfrm rot="5400000">
            <a:off x="9697318" y="1227102"/>
            <a:ext cx="702623" cy="603662"/>
          </a:xfrm>
          <a:prstGeom prst="stripedRightArrow">
            <a:avLst/>
          </a:prstGeom>
          <a:solidFill>
            <a:schemeClr val="bg1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DFBAD51-4D0D-6259-5A8C-48002A1F95CD}"/>
              </a:ext>
            </a:extLst>
          </p:cNvPr>
          <p:cNvSpPr/>
          <p:nvPr/>
        </p:nvSpPr>
        <p:spPr>
          <a:xfrm rot="5400000">
            <a:off x="39584" y="2483919"/>
            <a:ext cx="4473039" cy="3681350"/>
          </a:xfrm>
          <a:prstGeom prst="roundRect">
            <a:avLst/>
          </a:prstGeom>
          <a:solidFill>
            <a:schemeClr val="bg1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§"/>
            </a:pPr>
            <a:r>
              <a:rPr lang="ru-RU" err="1">
                <a:cs typeface="Calibri"/>
              </a:rPr>
              <a:t>тр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32AF82A4-EB2E-D4CE-D650-39AD1CCCEF02}"/>
              </a:ext>
            </a:extLst>
          </p:cNvPr>
          <p:cNvSpPr/>
          <p:nvPr/>
        </p:nvSpPr>
        <p:spPr>
          <a:xfrm>
            <a:off x="633351" y="1771403"/>
            <a:ext cx="3275610" cy="633350"/>
          </a:xfrm>
          <a:prstGeom prst="wave">
            <a:avLst/>
          </a:prstGeom>
          <a:solidFill>
            <a:srgbClr val="D1E2FF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>
                <a:solidFill>
                  <a:srgbClr val="701259"/>
                </a:solidFill>
                <a:cs typeface="Calibri"/>
              </a:rPr>
              <a:t>Аналитические</a:t>
            </a:r>
            <a:r>
              <a:rPr lang="ru-RU" i="1">
                <a:solidFill>
                  <a:srgbClr val="701259"/>
                </a:solidFill>
                <a:cs typeface="Calibri"/>
              </a:rPr>
              <a:t> методы</a:t>
            </a:r>
            <a:endParaRPr lang="ru-RU" i="1">
              <a:solidFill>
                <a:srgbClr val="701259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9EC788-384D-4A77-5625-D95F9F55DD4C}"/>
              </a:ext>
            </a:extLst>
          </p:cNvPr>
          <p:cNvSpPr/>
          <p:nvPr/>
        </p:nvSpPr>
        <p:spPr>
          <a:xfrm rot="5400000">
            <a:off x="7699168" y="2493816"/>
            <a:ext cx="4453247" cy="3681349"/>
          </a:xfrm>
          <a:prstGeom prst="roundRect">
            <a:avLst/>
          </a:prstGeom>
          <a:solidFill>
            <a:schemeClr val="bg1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id="{15B77F6D-1661-F550-411F-DF98B9FDC1F0}"/>
              </a:ext>
            </a:extLst>
          </p:cNvPr>
          <p:cNvSpPr/>
          <p:nvPr/>
        </p:nvSpPr>
        <p:spPr>
          <a:xfrm>
            <a:off x="8283039" y="1771402"/>
            <a:ext cx="3275610" cy="633350"/>
          </a:xfrm>
          <a:prstGeom prst="wave">
            <a:avLst/>
          </a:prstGeom>
          <a:solidFill>
            <a:srgbClr val="D1E2FF"/>
          </a:solidFill>
          <a:ln>
            <a:solidFill>
              <a:srgbClr val="7012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i="1" u="sng">
                <a:solidFill>
                  <a:srgbClr val="701259"/>
                </a:solidFill>
                <a:cs typeface="Calibri"/>
              </a:rPr>
              <a:t>Биологические</a:t>
            </a:r>
            <a:r>
              <a:rPr lang="ru-RU" i="1">
                <a:solidFill>
                  <a:srgbClr val="701259"/>
                </a:solidFill>
                <a:cs typeface="Calibri"/>
              </a:rPr>
              <a:t> методы</a:t>
            </a:r>
            <a:endParaRPr lang="ru-RU" i="1">
              <a:solidFill>
                <a:srgbClr val="70125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F61AB-0217-7819-F848-CE5BA227A3A6}"/>
              </a:ext>
            </a:extLst>
          </p:cNvPr>
          <p:cNvSpPr txBox="1"/>
          <p:nvPr/>
        </p:nvSpPr>
        <p:spPr>
          <a:xfrm>
            <a:off x="361517" y="2984727"/>
            <a:ext cx="380195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Courier New"/>
              <a:buChar char="o"/>
            </a:pPr>
            <a:r>
              <a:rPr lang="en-US" sz="1600" err="1">
                <a:latin typeface="Times New Roman"/>
                <a:cs typeface="Times New Roman"/>
              </a:rPr>
              <a:t>требуют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значительных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затрат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на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покупку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дорогостоящего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оборудования</a:t>
            </a:r>
            <a:r>
              <a:rPr lang="en-US" sz="1600">
                <a:latin typeface="Times New Roman"/>
                <a:cs typeface="Times New Roman"/>
              </a:rPr>
              <a:t> и </a:t>
            </a:r>
            <a:r>
              <a:rPr lang="en-US" sz="1600" err="1">
                <a:latin typeface="Times New Roman"/>
                <a:cs typeface="Times New Roman"/>
              </a:rPr>
              <a:t>обучения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персонала</a:t>
            </a:r>
            <a:r>
              <a:rPr lang="en-US" sz="1600">
                <a:latin typeface="Times New Roman"/>
                <a:cs typeface="Times New Roman"/>
              </a:rPr>
              <a:t>;</a:t>
            </a:r>
            <a:endParaRPr lang="ru-RU" sz="1600">
              <a:cs typeface="Calibri" panose="020F0502020204030204"/>
            </a:endParaRPr>
          </a:p>
          <a:p>
            <a:pPr algn="just"/>
            <a:endParaRPr lang="en-US" sz="1600">
              <a:latin typeface="Times New Roman"/>
              <a:cs typeface="Times New Roman"/>
            </a:endParaRPr>
          </a:p>
          <a:p>
            <a:pPr algn="just">
              <a:buFont typeface="Courier New"/>
              <a:buChar char="o"/>
            </a:pPr>
            <a:r>
              <a:rPr lang="en-US" sz="1600" err="1">
                <a:latin typeface="Times New Roman"/>
                <a:cs typeface="Times New Roman"/>
              </a:rPr>
              <a:t>больших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затрат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во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времени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для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проведения</a:t>
            </a:r>
            <a:r>
              <a:rPr lang="en-US" sz="160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исследования</a:t>
            </a:r>
            <a:r>
              <a:rPr lang="en-US" sz="1600">
                <a:latin typeface="Times New Roman"/>
                <a:cs typeface="Times New Roman"/>
              </a:rPr>
              <a:t>;</a:t>
            </a:r>
          </a:p>
          <a:p>
            <a:pPr algn="just"/>
            <a:endParaRPr lang="en-US" sz="1600">
              <a:latin typeface="Times New Roman"/>
              <a:cs typeface="Times New Roman"/>
            </a:endParaRPr>
          </a:p>
          <a:p>
            <a:pPr algn="just">
              <a:buFont typeface="Courier New"/>
              <a:buChar char="o"/>
            </a:pP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отсутствие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получения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информации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касаемо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непосредственного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влияния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того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иного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экофармполлютанта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живой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организм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421420-2ECB-1187-9573-F608F175A78A}"/>
              </a:ext>
            </a:extLst>
          </p:cNvPr>
          <p:cNvSpPr txBox="1"/>
          <p:nvPr/>
        </p:nvSpPr>
        <p:spPr>
          <a:xfrm>
            <a:off x="8021101" y="2486746"/>
            <a:ext cx="380195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Courier New"/>
              <a:buChar char="o"/>
            </a:pPr>
            <a:r>
              <a:rPr lang="en-US" sz="1600" err="1">
                <a:latin typeface="Times New Roman"/>
                <a:cs typeface="Times New Roman"/>
              </a:rPr>
              <a:t>материальные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затраты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во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много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раз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сокращаются</a:t>
            </a:r>
            <a:r>
              <a:rPr lang="en-US" sz="1600">
                <a:latin typeface="Times New Roman"/>
                <a:cs typeface="Times New Roman"/>
              </a:rPr>
              <a:t>;</a:t>
            </a:r>
            <a:endParaRPr lang="ru-RU" sz="1600">
              <a:cs typeface="Calibri" panose="020F0502020204030204"/>
            </a:endParaRPr>
          </a:p>
          <a:p>
            <a:pPr algn="just"/>
            <a:endParaRPr lang="en-US" sz="1600">
              <a:latin typeface="Times New Roman"/>
              <a:cs typeface="Times New Roman"/>
            </a:endParaRPr>
          </a:p>
          <a:p>
            <a:pPr algn="just">
              <a:buFont typeface="Courier New"/>
              <a:buChar char="o"/>
            </a:pPr>
            <a:r>
              <a:rPr lang="en-US" sz="1600" err="1">
                <a:latin typeface="Times New Roman"/>
                <a:cs typeface="Times New Roman"/>
              </a:rPr>
              <a:t>экспрессность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биотестирования</a:t>
            </a:r>
            <a:r>
              <a:rPr lang="en-US" sz="1600">
                <a:latin typeface="Times New Roman"/>
                <a:cs typeface="Times New Roman"/>
              </a:rPr>
              <a:t>;</a:t>
            </a:r>
          </a:p>
          <a:p>
            <a:pPr algn="just"/>
            <a:endParaRPr lang="en-US" sz="1600">
              <a:latin typeface="Times New Roman"/>
              <a:cs typeface="Times New Roman"/>
            </a:endParaRPr>
          </a:p>
          <a:p>
            <a:pPr algn="just">
              <a:buFont typeface="Courier New"/>
              <a:buChar char="o"/>
            </a:pP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возможность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 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получения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данных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 о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действии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фармполлютантов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 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живые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организмы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(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нарушение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метаболизма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в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клетках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 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снижение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репродуктивной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функции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эмбриональные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нарушения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потомства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появление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генотоксичности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цитотоксичности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тератогенности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мутагенности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фетотоксичности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канцерогенности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 и </a:t>
            </a:r>
            <a:r>
              <a:rPr lang="en-US" sz="1600" b="1" err="1">
                <a:solidFill>
                  <a:srgbClr val="C00000"/>
                </a:solidFill>
                <a:latin typeface="Times New Roman"/>
                <a:cs typeface="Times New Roman"/>
              </a:rPr>
              <a:t>т.д</a:t>
            </a:r>
            <a:r>
              <a:rPr lang="en-US" sz="1600" b="1">
                <a:solidFill>
                  <a:srgbClr val="C00000"/>
                </a:solidFill>
                <a:latin typeface="Times New Roman"/>
                <a:cs typeface="Times New Roman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64021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EF926-4863-15E8-980E-75CEEA15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90" y="355228"/>
            <a:ext cx="11485418" cy="68231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>
                <a:latin typeface="Times New Roman"/>
                <a:cs typeface="Times New Roman"/>
              </a:rPr>
              <a:t>Биолюминесценция бактерий: роды, механизм возникновения света </a:t>
            </a:r>
            <a:r>
              <a:rPr lang="ru-RU" sz="2400" b="1" i="1">
                <a:solidFill>
                  <a:srgbClr val="212121"/>
                </a:solidFill>
                <a:latin typeface="Times New Roman"/>
                <a:cs typeface="Times New Roman"/>
              </a:rPr>
              <a:t>– реакция биолюминесценции</a:t>
            </a:r>
            <a:r>
              <a:rPr lang="ru-RU" sz="2400" b="1" i="1">
                <a:latin typeface="Times New Roman"/>
                <a:cs typeface="Times New Roman"/>
              </a:rPr>
              <a:t>, физиологические свойства, спектр эмиссии света.</a:t>
            </a:r>
            <a:endParaRPr lang="ru-RU" sz="2400" i="1">
              <a:cs typeface="Calibri Light" panose="020F0302020204030204"/>
            </a:endParaRPr>
          </a:p>
        </p:txBody>
      </p:sp>
      <p:pic>
        <p:nvPicPr>
          <p:cNvPr id="7" name="Рисунок 7" descr="Изображение выглядит как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3266CE9-1D68-3E0F-E909-882F15A45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5" y="476672"/>
            <a:ext cx="942975" cy="933450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29CC7E-2A1F-44D0-8A6D-CA984E232123}"/>
              </a:ext>
            </a:extLst>
          </p:cNvPr>
          <p:cNvSpPr txBox="1">
            <a:spLocks/>
          </p:cNvSpPr>
          <p:nvPr/>
        </p:nvSpPr>
        <p:spPr>
          <a:xfrm>
            <a:off x="189015" y="695656"/>
            <a:ext cx="540328" cy="59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DF9A5-5BE5-C5E3-1248-3C4CF4A9A417}"/>
              </a:ext>
            </a:extLst>
          </p:cNvPr>
          <p:cNvSpPr txBox="1"/>
          <p:nvPr/>
        </p:nvSpPr>
        <p:spPr>
          <a:xfrm>
            <a:off x="558141" y="1527959"/>
            <a:ext cx="114715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en-US" sz="2000" err="1">
                <a:latin typeface="Times New Roman"/>
                <a:cs typeface="Times New Roman"/>
              </a:rPr>
              <a:t>Огромный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интерес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из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всех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применяющихся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наше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время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биотестов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представляют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i="1" err="1">
                <a:latin typeface="Times New Roman"/>
                <a:cs typeface="Times New Roman"/>
              </a:rPr>
              <a:t>люминесцентные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организмы</a:t>
            </a:r>
            <a:r>
              <a:rPr lang="en-US" sz="2000">
                <a:latin typeface="Times New Roman"/>
                <a:cs typeface="Times New Roman"/>
              </a:rPr>
              <a:t> и  </a:t>
            </a:r>
            <a:r>
              <a:rPr lang="en-US" sz="2000" err="1">
                <a:latin typeface="Times New Roman"/>
                <a:cs typeface="Times New Roman"/>
              </a:rPr>
              <a:t>среди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них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i="1" err="1">
                <a:latin typeface="Times New Roman"/>
                <a:cs typeface="Times New Roman"/>
              </a:rPr>
              <a:t>бактерии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являются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самыми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многочисленными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обитателями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морей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океанов</a:t>
            </a:r>
            <a:r>
              <a:rPr lang="en-US" sz="2000">
                <a:latin typeface="Times New Roman"/>
                <a:cs typeface="Times New Roman"/>
              </a:rPr>
              <a:t>.</a:t>
            </a:r>
            <a:endParaRPr lang="ru-RU" sz="20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BC052-FCB7-A079-8221-DC6F6C9CFB51}"/>
              </a:ext>
            </a:extLst>
          </p:cNvPr>
          <p:cNvSpPr txBox="1"/>
          <p:nvPr/>
        </p:nvSpPr>
        <p:spPr>
          <a:xfrm>
            <a:off x="267194" y="3463635"/>
            <a:ext cx="4482935" cy="1446550"/>
          </a:xfrm>
          <a:prstGeom prst="rect">
            <a:avLst/>
          </a:prstGeom>
          <a:noFill/>
          <a:ln w="28575">
            <a:solidFill>
              <a:srgbClr val="BA77A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Классификация по родам:</a:t>
            </a:r>
          </a:p>
          <a:p>
            <a:pPr marL="285750" indent="-285750">
              <a:buFont typeface="Wingdings"/>
              <a:buChar char="v"/>
            </a:pPr>
            <a:r>
              <a:rPr lang="en-US" sz="1400" i="1">
                <a:latin typeface="Times New Roman"/>
                <a:cs typeface="Times New Roman"/>
              </a:rPr>
              <a:t>Photobacterium → P. </a:t>
            </a:r>
            <a:r>
              <a:rPr lang="en-US" sz="1400" i="1" err="1">
                <a:latin typeface="Times New Roman"/>
                <a:cs typeface="Times New Roman"/>
              </a:rPr>
              <a:t>phosphoreum</a:t>
            </a:r>
            <a:r>
              <a:rPr lang="en-US" sz="1400" i="1">
                <a:latin typeface="Times New Roman"/>
                <a:cs typeface="Times New Roman"/>
              </a:rPr>
              <a:t> </a:t>
            </a:r>
            <a:r>
              <a:rPr lang="en-US" sz="1400">
                <a:latin typeface="Times New Roman"/>
                <a:cs typeface="Times New Roman"/>
              </a:rPr>
              <a:t>и </a:t>
            </a:r>
            <a:r>
              <a:rPr lang="en-US" sz="1400" i="1">
                <a:latin typeface="Times New Roman"/>
                <a:cs typeface="Times New Roman"/>
              </a:rPr>
              <a:t>P. </a:t>
            </a:r>
            <a:r>
              <a:rPr lang="en-US" sz="1400" i="1" err="1">
                <a:latin typeface="Times New Roman"/>
                <a:cs typeface="Times New Roman"/>
              </a:rPr>
              <a:t>leiognathi</a:t>
            </a:r>
            <a:endParaRPr lang="en-US" sz="1400" i="1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v"/>
            </a:pPr>
            <a:r>
              <a:rPr lang="en-US" sz="1400" i="1">
                <a:latin typeface="Times New Roman"/>
                <a:cs typeface="Times New Roman"/>
              </a:rPr>
              <a:t>Vibrio → </a:t>
            </a:r>
            <a:r>
              <a:rPr lang="de" sz="1400" i="1">
                <a:latin typeface="Times New Roman"/>
                <a:cs typeface="Times New Roman"/>
              </a:rPr>
              <a:t>V. </a:t>
            </a:r>
            <a:r>
              <a:rPr lang="de" sz="1400" i="1" err="1">
                <a:latin typeface="Times New Roman"/>
                <a:cs typeface="Times New Roman"/>
              </a:rPr>
              <a:t>fischeri</a:t>
            </a:r>
            <a:r>
              <a:rPr lang="de" sz="1400" i="1">
                <a:latin typeface="Times New Roman"/>
                <a:cs typeface="Times New Roman"/>
              </a:rPr>
              <a:t>, V. </a:t>
            </a:r>
            <a:r>
              <a:rPr lang="de" sz="1400" i="1" err="1">
                <a:latin typeface="Times New Roman"/>
                <a:cs typeface="Times New Roman"/>
              </a:rPr>
              <a:t>logei</a:t>
            </a:r>
            <a:r>
              <a:rPr lang="de" sz="1400" i="1">
                <a:latin typeface="Times New Roman"/>
                <a:cs typeface="Times New Roman"/>
              </a:rPr>
              <a:t>, V. </a:t>
            </a:r>
            <a:r>
              <a:rPr lang="de" sz="1400" i="1" err="1">
                <a:latin typeface="Times New Roman"/>
                <a:cs typeface="Times New Roman"/>
              </a:rPr>
              <a:t>harveyi</a:t>
            </a:r>
            <a:r>
              <a:rPr lang="de" sz="1400">
                <a:latin typeface="Times New Roman"/>
                <a:cs typeface="Times New Roman"/>
              </a:rPr>
              <a:t> и </a:t>
            </a:r>
            <a:r>
              <a:rPr lang="de" sz="1400" i="1">
                <a:latin typeface="Times New Roman"/>
                <a:cs typeface="Times New Roman"/>
              </a:rPr>
              <a:t>V. </a:t>
            </a:r>
            <a:r>
              <a:rPr lang="en-US" sz="1400" i="1">
                <a:latin typeface="Times New Roman"/>
                <a:cs typeface="Times New Roman"/>
              </a:rPr>
              <a:t>s</a:t>
            </a:r>
            <a:r>
              <a:rPr lang="de" sz="1400" i="1" err="1">
                <a:latin typeface="Times New Roman"/>
                <a:cs typeface="Times New Roman"/>
              </a:rPr>
              <a:t>plendida</a:t>
            </a:r>
            <a:endParaRPr lang="de" sz="1400" i="1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v"/>
            </a:pPr>
            <a:r>
              <a:rPr lang="en-US" sz="1400" i="1" err="1">
                <a:latin typeface="Times New Roman"/>
                <a:cs typeface="Times New Roman"/>
              </a:rPr>
              <a:t>Lucibacterium</a:t>
            </a:r>
            <a:endParaRPr lang="en-US" sz="1400" i="1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v"/>
            </a:pPr>
            <a:r>
              <a:rPr lang="en-US" sz="1400" i="1" err="1">
                <a:latin typeface="Times New Roman"/>
                <a:cs typeface="Times New Roman"/>
              </a:rPr>
              <a:t>Shewanella</a:t>
            </a:r>
          </a:p>
          <a:p>
            <a:pPr marL="285750" indent="-285750">
              <a:buFont typeface="Wingdings"/>
              <a:buChar char="v"/>
            </a:pPr>
            <a:r>
              <a:rPr lang="en-US" sz="1400" i="1" err="1">
                <a:latin typeface="Times New Roman"/>
                <a:cs typeface="Times New Roman"/>
              </a:rPr>
              <a:t>Photorhabdus</a:t>
            </a:r>
            <a:r>
              <a:rPr lang="en-US" sz="1400" i="1">
                <a:latin typeface="Times New Roman"/>
                <a:cs typeface="Times New Roman"/>
              </a:rPr>
              <a:t> </a:t>
            </a:r>
            <a:r>
              <a:rPr lang="en-US" sz="1400">
                <a:latin typeface="Times New Roman"/>
                <a:cs typeface="Times New Roman"/>
              </a:rPr>
              <a:t>(</a:t>
            </a:r>
            <a:r>
              <a:rPr lang="en-US" sz="1400" err="1">
                <a:latin typeface="Times New Roman"/>
                <a:cs typeface="Times New Roman"/>
              </a:rPr>
              <a:t>наземный</a:t>
            </a:r>
            <a:r>
              <a:rPr lang="en-US" sz="1400">
                <a:latin typeface="Times New Roman"/>
                <a:cs typeface="Times New Roman"/>
              </a:rPr>
              <a:t> </a:t>
            </a:r>
            <a:r>
              <a:rPr lang="en-US" sz="1400" err="1">
                <a:latin typeface="Times New Roman"/>
                <a:cs typeface="Times New Roman"/>
              </a:rPr>
              <a:t>род</a:t>
            </a:r>
            <a:r>
              <a:rPr lang="en-US" sz="140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799EB-B9F8-76CB-08AB-AE6233CBDA8A}"/>
              </a:ext>
            </a:extLst>
          </p:cNvPr>
          <p:cNvSpPr txBox="1"/>
          <p:nvPr/>
        </p:nvSpPr>
        <p:spPr>
          <a:xfrm>
            <a:off x="5195454" y="2424543"/>
            <a:ext cx="6630389" cy="209288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>
                <a:cs typeface="Calibri"/>
              </a:rPr>
              <a:t>По типу питания </a:t>
            </a:r>
            <a:r>
              <a:rPr lang="ru-RU" sz="2200" b="1" i="1">
                <a:solidFill>
                  <a:srgbClr val="212121"/>
                </a:solidFill>
                <a:latin typeface="Times New Roman"/>
                <a:cs typeface="Times New Roman"/>
              </a:rPr>
              <a:t>– </a:t>
            </a:r>
            <a:r>
              <a:rPr lang="ru-RU" sz="1500" i="1">
                <a:latin typeface="Times New Roman"/>
                <a:cs typeface="Times New Roman"/>
              </a:rPr>
              <a:t>гетеротрофы</a:t>
            </a:r>
            <a:r>
              <a:rPr lang="ru-RU" sz="1500">
                <a:latin typeface="Times New Roman"/>
                <a:cs typeface="Times New Roman"/>
              </a:rPr>
              <a:t>, в частности они являются </a:t>
            </a:r>
            <a:r>
              <a:rPr lang="ru-RU" sz="1500" i="1">
                <a:latin typeface="Times New Roman"/>
                <a:cs typeface="Times New Roman"/>
              </a:rPr>
              <a:t>сапрофитами</a:t>
            </a:r>
            <a:r>
              <a:rPr lang="ru-RU" sz="1500">
                <a:latin typeface="Times New Roman"/>
                <a:cs typeface="Times New Roman"/>
              </a:rPr>
              <a:t> </a:t>
            </a:r>
            <a:r>
              <a:rPr lang="ru-RU" sz="1500">
                <a:solidFill>
                  <a:srgbClr val="212121"/>
                </a:solidFill>
                <a:latin typeface="Times New Roman"/>
                <a:cs typeface="Times New Roman"/>
              </a:rPr>
              <a:t>→</a:t>
            </a:r>
            <a:r>
              <a:rPr lang="ru-RU" sz="1500">
                <a:latin typeface="Times New Roman"/>
                <a:cs typeface="Times New Roman"/>
              </a:rPr>
              <a:t> питаются уже готовыми органическими веществами, очень часто этих самых маленьких источников биолюминесценции можно встретить на многих живых организмах, что способствует развитию взаимовыгодного «сотрудничества», помимо этого они могут участвовать в разложении остатков умерших животных и растений или вызывать заболевание у морских животных, обитая в их организме.</a:t>
            </a:r>
            <a:endParaRPr lang="ru-RU" sz="1500">
              <a:latin typeface="Calibri"/>
              <a:cs typeface="Calibri"/>
            </a:endParaRPr>
          </a:p>
          <a:p>
            <a:pPr algn="just"/>
            <a:r>
              <a:rPr lang="ru-RU">
                <a:latin typeface="Calibri"/>
                <a:cs typeface="Calibri"/>
              </a:rPr>
              <a:t>По типу дыхания </a:t>
            </a:r>
            <a:r>
              <a:rPr lang="ru-RU" b="1" i="1">
                <a:solidFill>
                  <a:srgbClr val="212121"/>
                </a:solidFill>
                <a:latin typeface="Times New Roman"/>
                <a:cs typeface="Times New Roman"/>
              </a:rPr>
              <a:t>– </a:t>
            </a:r>
            <a:r>
              <a:rPr lang="ru-RU" sz="1500">
                <a:latin typeface="Times New Roman"/>
                <a:cs typeface="Times New Roman"/>
              </a:rPr>
              <a:t>факультативные анаэробы.</a:t>
            </a:r>
            <a:endParaRPr lang="ru-RU" sz="15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40A51-544D-7BE2-674E-CE20B3F545AE}"/>
              </a:ext>
            </a:extLst>
          </p:cNvPr>
          <p:cNvSpPr txBox="1"/>
          <p:nvPr/>
        </p:nvSpPr>
        <p:spPr>
          <a:xfrm>
            <a:off x="5195453" y="5086595"/>
            <a:ext cx="6630389" cy="1231106"/>
          </a:xfrm>
          <a:prstGeom prst="rect">
            <a:avLst/>
          </a:prstGeom>
          <a:noFill/>
          <a:ln w="28575">
            <a:solidFill>
              <a:srgbClr val="3C127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>
                <a:latin typeface="Calibri"/>
                <a:cs typeface="Times New Roman"/>
              </a:rPr>
              <a:t>Спектр эмиссии света</a:t>
            </a:r>
            <a:r>
              <a:rPr lang="ru-RU" sz="1400">
                <a:latin typeface="Times New Roman"/>
                <a:cs typeface="Times New Roman"/>
              </a:rPr>
              <a:t> у </a:t>
            </a:r>
            <a:r>
              <a:rPr lang="ru-RU" sz="1400" err="1">
                <a:latin typeface="Times New Roman"/>
                <a:cs typeface="Times New Roman"/>
              </a:rPr>
              <a:t>биолюминесцентных</a:t>
            </a:r>
            <a:r>
              <a:rPr lang="ru-RU" sz="1400">
                <a:latin typeface="Times New Roman"/>
                <a:cs typeface="Times New Roman"/>
              </a:rPr>
              <a:t> бактерий составляет </a:t>
            </a:r>
            <a:r>
              <a:rPr lang="ru-RU" sz="1400">
                <a:solidFill>
                  <a:srgbClr val="3C1270"/>
                </a:solidFill>
                <a:latin typeface="Times New Roman"/>
                <a:cs typeface="Times New Roman"/>
              </a:rPr>
              <a:t>490-495 </a:t>
            </a:r>
            <a:r>
              <a:rPr lang="ru-RU" sz="1400">
                <a:latin typeface="Times New Roman"/>
                <a:cs typeface="Times New Roman"/>
              </a:rPr>
              <a:t>нм, но есть и исключения. Например, </a:t>
            </a:r>
            <a:r>
              <a:rPr lang="en-US" sz="1400" i="1">
                <a:latin typeface="Times New Roman"/>
                <a:cs typeface="Times New Roman"/>
              </a:rPr>
              <a:t>P</a:t>
            </a:r>
            <a:r>
              <a:rPr lang="ru-RU" sz="1400" i="1">
                <a:latin typeface="Times New Roman"/>
                <a:cs typeface="Times New Roman"/>
              </a:rPr>
              <a:t>. </a:t>
            </a:r>
            <a:r>
              <a:rPr lang="en-US" sz="1400" i="1" err="1">
                <a:latin typeface="Times New Roman"/>
                <a:cs typeface="Times New Roman"/>
              </a:rPr>
              <a:t>phosphoreum</a:t>
            </a:r>
            <a:r>
              <a:rPr lang="en-US" sz="1400" i="1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имеет сдвиг в голубую область при </a:t>
            </a:r>
            <a:r>
              <a:rPr lang="ru-RU" sz="1400">
                <a:solidFill>
                  <a:srgbClr val="000000"/>
                </a:solidFill>
                <a:latin typeface="Times New Roman"/>
                <a:cs typeface="Times New Roman"/>
              </a:rPr>
              <a:t>максимуме</a:t>
            </a:r>
            <a:r>
              <a:rPr lang="ru-RU" sz="1400">
                <a:latin typeface="Times New Roman"/>
                <a:cs typeface="Times New Roman"/>
              </a:rPr>
              <a:t>, равным</a:t>
            </a:r>
            <a:r>
              <a:rPr lang="ru-RU" sz="1400" i="1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465 или 478 нм, а </a:t>
            </a:r>
            <a:r>
              <a:rPr lang="ru-RU" sz="1400">
                <a:latin typeface="Times New Roman"/>
                <a:cs typeface="Helvetica"/>
              </a:rPr>
              <a:t> у палочковидных или изогнутых бактерий, принадлежащих к родам </a:t>
            </a:r>
            <a:r>
              <a:rPr lang="ru-RU" sz="1400" i="1" err="1">
                <a:latin typeface="Times New Roman"/>
                <a:cs typeface="Helvetica"/>
              </a:rPr>
              <a:t>Lucibacterium</a:t>
            </a:r>
            <a:r>
              <a:rPr lang="ru-RU" sz="1400">
                <a:latin typeface="Times New Roman"/>
                <a:cs typeface="Helvetica"/>
              </a:rPr>
              <a:t> и </a:t>
            </a:r>
            <a:r>
              <a:rPr lang="ru-RU" sz="1400" i="1" err="1">
                <a:latin typeface="Times New Roman"/>
                <a:cs typeface="Helvetica"/>
              </a:rPr>
              <a:t>Vibrio</a:t>
            </a:r>
            <a:r>
              <a:rPr lang="ru-RU" sz="1400" i="1">
                <a:latin typeface="Times New Roman"/>
                <a:cs typeface="Helvetica"/>
              </a:rPr>
              <a:t>, </a:t>
            </a:r>
            <a:r>
              <a:rPr lang="ru-RU" sz="1400">
                <a:latin typeface="Times New Roman"/>
                <a:cs typeface="Helvetica"/>
              </a:rPr>
              <a:t>обнаружено голубовато-зеленоватое свечение (410–650 </a:t>
            </a:r>
            <a:r>
              <a:rPr lang="ru-RU" sz="1400">
                <a:latin typeface="Times New Roman"/>
                <a:cs typeface="Times New Roman"/>
              </a:rPr>
              <a:t>нм</a:t>
            </a:r>
            <a:r>
              <a:rPr lang="ru-RU" sz="1400">
                <a:latin typeface="Times New Roman"/>
                <a:cs typeface="Helvetica"/>
              </a:rPr>
              <a:t>) .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14" name="Рисунок 14" descr="Изображение выглядит как свет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16A4A2F1-6FCE-68FA-F631-5340DCE6A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7" y="5039857"/>
            <a:ext cx="1714006" cy="1666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653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Цель научного исследования:</vt:lpstr>
      <vt:lpstr>Лекарственные препараты как фармполлютанты. </vt:lpstr>
      <vt:lpstr>Основные пути попадания фармацевтических отходов в экосистему:</vt:lpstr>
      <vt:lpstr>Фармполлютанты в экосистеме и их влияние на живые организмы.</vt:lpstr>
      <vt:lpstr> </vt:lpstr>
      <vt:lpstr>Биолюминесценция бактерий: роды, механизм возникновения света – реакция биолюминесценции, физиологические свойства, спектр эмиссии света.</vt:lpstr>
      <vt:lpstr>Реакция биолюминесценции у бактерий.</vt:lpstr>
      <vt:lpstr>Материалы исследования.</vt:lpstr>
      <vt:lpstr>Презентация PowerPoint</vt:lpstr>
      <vt:lpstr>Презентация PowerPoint</vt:lpstr>
      <vt:lpstr>Презентация PowerPoint</vt:lpstr>
      <vt:lpstr>Идентификация природных люминесцентных штаммов.</vt:lpstr>
      <vt:lpstr>Презентация PowerPoint</vt:lpstr>
      <vt:lpstr>Таблица 2. – Методика оценки острого действия для различных групп исследуемых ЛВ.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3. – Методика оценки хронического действия для различных групп исследуемых ЛВ.</vt:lpstr>
      <vt:lpstr>Презентация PowerPoint</vt:lpstr>
      <vt:lpstr>3. Оценка специфических механизмов проявления экотоксичности ЛВ с использованием рекомбинантных люминесцентных бактерий (биорепортерных штаммов).</vt:lpstr>
      <vt:lpstr>Таблица 4. – Методика оценки острого и хронического действия противоопухолевых препаратов на генно-инженерные штаммы E. coli MG1655 (pRecA-lux) и E. coli MG1655 (pColD-lux).</vt:lpstr>
      <vt:lpstr>Результаты исследования и обсуждение. </vt:lpstr>
      <vt:lpstr>Презентация PowerPoint</vt:lpstr>
      <vt:lpstr>Определение чувствительности Photobacterim leiognathi Sh1,  Fb и B к модельному токсиканту. Оценка токсичности 40 ЛВ.</vt:lpstr>
      <vt:lpstr>Таблица 8. – Основные показатели экотоксичности. </vt:lpstr>
      <vt:lpstr>Презентация PowerPoint</vt:lpstr>
      <vt:lpstr>Презентация PowerPoint</vt:lpstr>
      <vt:lpstr>Показатели экотоксичности при оценки острой и хронической токсичности противоопухолевых препаратов на генно-инженерных штаммах E. coli MG1655 (pRecA-lux) и E. coli MG1655 (pColD-lux).</vt:lpstr>
      <vt:lpstr>Особенности химического строения лекарственных веществ, обладающих высокими показателями экотоксичности.</vt:lpstr>
      <vt:lpstr>Заключение. </vt:lpstr>
      <vt:lpstr>Выводы. </vt:lpstr>
      <vt:lpstr>Презентация PowerPoint</vt:lpstr>
      <vt:lpstr>Благодарю Вас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2547</cp:revision>
  <dcterms:created xsi:type="dcterms:W3CDTF">2023-05-27T14:40:33Z</dcterms:created>
  <dcterms:modified xsi:type="dcterms:W3CDTF">2023-05-30T03:40:20Z</dcterms:modified>
</cp:coreProperties>
</file>