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36.xml.rels" ContentType="application/vnd.openxmlformats-package.relationships+xml"/>
  <Override PartName="/ppt/slideLayouts/slideLayout1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1.xml.rels" ContentType="application/vnd.openxmlformats-package.relationships+xml"/>
  <Override PartName="/ppt/notesSlides/_rels/notesSlide8.xml.rels" ContentType="application/vnd.openxmlformats-package.relationships+xml"/>
  <Override PartName="/ppt/notesSlides/_rels/notesSlide7.xml.rels" ContentType="application/vnd.openxmlformats-package.relationships+xml"/>
  <Override PartName="/ppt/notesSlides/_rels/notesSlide6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12.xml.rels" ContentType="application/vnd.openxmlformats-package.relationships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_rels/presentation.xml.rels" ContentType="application/vnd.openxmlformats-package.relationships+xml"/>
  <Override PartName="/ppt/media/image1.png" ContentType="image/png"/>
  <Override PartName="/ppt/media/image2.wmf" ContentType="image/x-wmf"/>
  <Override PartName="/ppt/media/image3.png" ContentType="image/png"/>
  <Override PartName="/ppt/media/image4.png" ContentType="image/png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1.xml" ContentType="application/vnd.openxmlformats-officedocument.presentationml.slide+xml"/>
  <Override PartName="/ppt/slides/slide6.xml" ContentType="application/vnd.openxmlformats-officedocument.presentationml.slide+xml"/>
  <Override PartName="/ppt/slides/slide20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11.xml.rels" ContentType="application/vnd.openxmlformats-package.relationships+xml"/>
  <Override PartName="/ppt/slides/_rels/slide18.xml.rels" ContentType="application/vnd.openxmlformats-package.relationships+xml"/>
  <Override PartName="/ppt/slides/_rels/slide12.xml.rels" ContentType="application/vnd.openxmlformats-package.relationships+xml"/>
  <Override PartName="/ppt/slides/_rels/slide19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7.xml.rels" ContentType="application/vnd.openxmlformats-package.relationships+xml"/>
  <Override PartName="/ppt/slides/_rels/slide10.xml.rels" ContentType="application/vnd.openxmlformats-package.relationships+xml"/>
  <Override PartName="/ppt/slides/_rels/slide16.xml.rels" ContentType="application/vnd.openxmlformats-package.relationships+xml"/>
  <Override PartName="/ppt/slides/_rels/slide20.xml.rels" ContentType="application/vnd.openxmlformats-package.relationships+xml"/>
  <Override PartName="/ppt/slides/_rels/slide6.xml.rels" ContentType="application/vnd.openxmlformats-package.relationships+xml"/>
  <Override PartName="/ppt/slides/_rels/slide21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8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2.xml.rels" ContentType="application/vnd.openxmlformats-package.relationships+xml"/>
  <Override PartName="/ppt/slides/_rels/slide15.xml.rels" ContentType="application/vnd.openxmlformats-package.relationships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presentation.xml" ContentType="application/vnd.openxmlformats-officedocument.presentationml.presentation.main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charts/chart4.xml" ContentType="application/vnd.openxmlformats-officedocument.drawingml.chart+xml"/>
  <Override PartName="/ppt/charts/chart3.xml" ContentType="application/vnd.openxmlformats-officedocument.drawingml.chart+xml"/>
  <Override PartName="/ppt/charts/chart6.xml" ContentType="application/vnd.openxmlformats-officedocument.drawingml.chart+xml"/>
  <Override PartName="/ppt/charts/chart1.xml" ContentType="application/vnd.openxmlformats-officedocument.drawingml.chart+xml"/>
  <Override PartName="/ppt/charts/chart5.xml" ContentType="application/vnd.openxmlformats-officedocument.drawingml.chart+xml"/>
  <Override PartName="/ppt/charts/chart2.xml" ContentType="application/vnd.openxmlformats-officedocument.drawingml.chart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1" sz="1440" spc="-1" strike="noStrike">
                <a:solidFill>
                  <a:srgbClr val="000000"/>
                </a:solidFill>
                <a:latin typeface="Times New Roman"/>
              </a:defRPr>
            </a:pPr>
            <a:r>
              <a:rPr b="1" sz="1440" spc="-1" strike="noStrike">
                <a:solidFill>
                  <a:srgbClr val="000000"/>
                </a:solidFill>
                <a:latin typeface="Times New Roman"/>
              </a:rPr>
              <a:t>COVID-19 </a:t>
            </a:r>
          </a:p>
        </c:rich>
      </c:tx>
      <c:overlay val="0"/>
      <c:spPr>
        <a:noFill/>
        <a:ln w="0">
          <a:noFill/>
        </a:ln>
      </c:spPr>
    </c:title>
    <c:autoTitleDeleted val="0"/>
    <c:view3D>
      <c:rotX val="30"/>
      <c:rotY val="0"/>
      <c:rAngAx val="0"/>
      <c:perspective val="30"/>
    </c:view3D>
    <c:floor>
      <c:spPr>
        <a:solidFill>
          <a:srgbClr val="d9d9d9"/>
        </a:solidFill>
        <a:ln w="0">
          <a:noFill/>
        </a:ln>
      </c:spPr>
    </c:floor>
    <c:sideWall>
      <c:spPr>
        <a:solidFill>
          <a:srgbClr val="d9d9d9"/>
        </a:solidFill>
        <a:ln w="0">
          <a:noFill/>
        </a:ln>
      </c:spPr>
    </c:sideWall>
    <c:backWall>
      <c:spPr>
        <a:solidFill>
          <a:srgbClr val="d9d9d9"/>
        </a:solidFill>
        <a:ln w="0">
          <a:noFill/>
        </a:ln>
      </c:spPr>
    </c:backWall>
    <c:plotArea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COVID-19 </c:v>
                </c:pt>
              </c:strCache>
            </c:strRef>
          </c:tx>
          <c:spPr>
            <a:solidFill>
              <a:srgbClr val="4472c4"/>
            </a:solidFill>
            <a:ln w="0">
              <a:noFill/>
            </a:ln>
          </c:spPr>
          <c:explosion val="7"/>
          <c:dPt>
            <c:idx val="0"/>
            <c:explosion val="7"/>
            <c:spPr>
              <a:solidFill>
                <a:srgbClr val="4472c4"/>
              </a:solidFill>
              <a:ln w="25560">
                <a:solidFill>
                  <a:srgbClr val="ffffff"/>
                </a:solidFill>
                <a:round/>
              </a:ln>
            </c:spPr>
          </c:dPt>
          <c:dPt>
            <c:idx val="1"/>
            <c:explosion val="7"/>
            <c:spPr>
              <a:solidFill>
                <a:srgbClr val="ed7d31"/>
              </a:solidFill>
              <a:ln w="25560">
                <a:solidFill>
                  <a:srgbClr val="ffffff"/>
                </a:solidFill>
                <a:round/>
              </a:ln>
            </c:spPr>
          </c:dPt>
          <c:dLbls>
            <c:dLbl>
              <c:idx val="0"/>
              <c:numFmt formatCode="0.0%" sourceLinked="0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Times New Roman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1"/>
              <c:numFmt formatCode="0.0%" sourceLinked="0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Times New Roman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; </c:separator>
            </c:dLbl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Times New Roman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</c:dLbls>
          <c:cat>
            <c:strRef>
              <c:f>categories</c:f>
              <c:strCache>
                <c:ptCount val="2"/>
                <c:pt idx="0">
                  <c:v>не болели</c:v>
                </c:pt>
                <c:pt idx="1">
                  <c:v>болели 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0.381</c:v>
                </c:pt>
                <c:pt idx="1">
                  <c:v>0.619</c:v>
                </c:pt>
              </c:numCache>
            </c:numRef>
          </c:val>
        </c:ser>
      </c:pie3DChart>
    </c:plotArea>
    <c:legend>
      <c:legendPos val="b"/>
      <c:overlay val="0"/>
      <c:spPr>
        <a:noFill/>
        <a:ln w="0">
          <a:noFill/>
        </a:ln>
      </c:spPr>
      <c:txPr>
        <a:bodyPr/>
        <a:lstStyle/>
        <a:p>
          <a:pPr>
            <a:defRPr b="0" sz="1200" spc="-1" strike="noStrike">
              <a:solidFill>
                <a:srgbClr val="000000"/>
              </a:solidFill>
              <a:latin typeface="Times New Roman"/>
            </a:defRPr>
          </a:pPr>
        </a:p>
      </c:txPr>
    </c:legend>
    <c:plotVisOnly val="1"/>
    <c:dispBlanksAs val="gap"/>
  </c:chart>
  <c:spPr>
    <a:solidFill>
      <a:srgbClr val="ffffff"/>
    </a:solidFill>
    <a:ln w="9360">
      <a:solidFill>
        <a:srgbClr val="d9d9d9"/>
      </a:solidFill>
      <a:round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axId val="83783695"/>
        <c:axId val="69510388"/>
      </c:barChart>
      <c:catAx>
        <c:axId val="83783695"/>
        <c:scaling>
          <c:orientation val="minMax"/>
        </c:scaling>
        <c:delete val="0"/>
        <c:axPos val="b"/>
        <c:numFmt formatCode="General" sourceLinked="1"/>
        <c:tickLblPos val="none"/>
        <c:spPr>
          <a:ln w="0">
            <a:noFill/>
          </a:ln>
        </c:spPr>
        <c:txPr>
          <a:bodyPr/>
          <a:lstStyle/>
          <a:p>
            <a:pPr>
              <a:defRPr b="0" sz="1800" spc="-1"/>
            </a:pPr>
          </a:p>
        </c:txPr>
        <c:crossAx val="69510388"/>
        <c:auto val="1"/>
        <c:lblAlgn val="ctr"/>
        <c:lblOffset val="100"/>
        <c:noMultiLvlLbl val="0"/>
      </c:catAx>
      <c:valAx>
        <c:axId val="69510388"/>
        <c:scaling>
          <c:orientation val="minMax"/>
        </c:scaling>
        <c:delete val="0"/>
        <c:axPos val="l"/>
        <c:numFmt formatCode="General" sourceLinked="1"/>
        <c:tickLblPos val="none"/>
        <c:spPr>
          <a:ln w="0">
            <a:noFill/>
          </a:ln>
        </c:spPr>
        <c:txPr>
          <a:bodyPr/>
          <a:lstStyle/>
          <a:p>
            <a:pPr>
              <a:defRPr b="0" sz="1800" spc="-1"/>
            </a:pPr>
          </a:p>
        </c:txPr>
        <c:crossAx val="83783695"/>
        <c:crossBetween val="midCat"/>
      </c:valAx>
      <c:spPr>
        <a:noFill/>
        <a:ln w="25560">
          <a:noFill/>
        </a:ln>
      </c:spPr>
    </c:plotArea>
    <c:legend>
      <c:legendPos val="b"/>
      <c:overlay val="0"/>
      <c:spPr>
        <a:noFill/>
        <a:ln w="0">
          <a:noFill/>
        </a:ln>
      </c:spPr>
      <c:txPr>
        <a:bodyPr/>
        <a:lstStyle/>
        <a:p>
          <a:pPr>
            <a:defRPr b="0" sz="1800" spc="-1" strike="noStrike">
              <a:solidFill>
                <a:srgbClr val="595959"/>
              </a:solidFill>
              <a:latin typeface="Calibri"/>
            </a:defRPr>
          </a:pPr>
        </a:p>
      </c:txPr>
    </c:legend>
    <c:plotVisOnly val="1"/>
    <c:dispBlanksAs val="gap"/>
  </c:chart>
  <c:spPr>
    <a:noFill/>
    <a:ln w="9360">
      <a:noFill/>
    </a:ln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1" lang="ru-RU" sz="1440" spc="-1" strike="noStrike">
                <a:solidFill>
                  <a:srgbClr val="000000"/>
                </a:solidFill>
                <a:latin typeface="Times New Roman"/>
              </a:defRPr>
            </a:pPr>
            <a:r>
              <a:rPr b="1" lang="ru-RU" sz="1440" spc="-1" strike="noStrike">
                <a:solidFill>
                  <a:srgbClr val="000000"/>
                </a:solidFill>
                <a:latin typeface="Times New Roman"/>
              </a:rPr>
              <a:t>Наличие депрессивной симптоматики</a:t>
            </a:r>
          </a:p>
        </c:rich>
      </c:tx>
      <c:overlay val="0"/>
      <c:spPr>
        <a:noFill/>
        <a:ln w="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0713523994183228"/>
          <c:y val="0.095703416380725"/>
          <c:w val="0.899854580707707"/>
          <c:h val="0.74869461435178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есть</c:v>
                </c:pt>
              </c:strCache>
            </c:strRef>
          </c:tx>
          <c:spPr>
            <a:solidFill>
              <a:srgbClr val="2f5597"/>
            </a:solidFill>
            <a:ln w="0">
              <a:noFill/>
            </a:ln>
          </c:spPr>
          <c:invertIfNegative val="0"/>
          <c:dLbls>
            <c:numFmt formatCode="0.0%" sourceLinked="0"/>
            <c:txPr>
              <a:bodyPr wrap="square"/>
              <a:lstStyle/>
              <a:p>
                <a:pPr>
                  <a:defRPr b="0" sz="1200" spc="-1" strike="noStrike">
                    <a:solidFill>
                      <a:srgbClr val="000000"/>
                    </a:solidFill>
                    <a:latin typeface="Times New Roman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2"/>
                <c:pt idx="0">
                  <c:v>Основная группа (n=192)</c:v>
                </c:pt>
                <c:pt idx="1">
                  <c:v>Группа сравнения (n=118)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0.891</c:v>
                </c:pt>
                <c:pt idx="1">
                  <c:v>0.729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b4c7e7"/>
            </a:solidFill>
            <a:ln w="0">
              <a:noFill/>
            </a:ln>
          </c:spPr>
          <c:invertIfNegative val="0"/>
          <c:dLbls>
            <c:numFmt formatCode="0.0%" sourceLinked="0"/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Times New Roman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2"/>
                <c:pt idx="0">
                  <c:v>Основная группа (n=192)</c:v>
                </c:pt>
                <c:pt idx="1">
                  <c:v>Группа сравнения (n=118)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2"/>
                <c:pt idx="0">
                  <c:v>0.109</c:v>
                </c:pt>
                <c:pt idx="1">
                  <c:v>0.271</c:v>
                </c:pt>
              </c:numCache>
            </c:numRef>
          </c:val>
        </c:ser>
        <c:gapWidth val="150"/>
        <c:overlap val="100"/>
        <c:axId val="22884371"/>
        <c:axId val="27591676"/>
      </c:barChart>
      <c:catAx>
        <c:axId val="22884371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b="1" sz="1200" spc="-1" strike="noStrike">
                <a:solidFill>
                  <a:srgbClr val="000000"/>
                </a:solidFill>
                <a:latin typeface="Times New Roman"/>
              </a:defRPr>
            </a:pPr>
          </a:p>
        </c:txPr>
        <c:crossAx val="27591676"/>
        <c:crosses val="autoZero"/>
        <c:auto val="1"/>
        <c:lblAlgn val="ctr"/>
        <c:lblOffset val="100"/>
        <c:noMultiLvlLbl val="0"/>
      </c:catAx>
      <c:valAx>
        <c:axId val="27591676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0%" sourceLinked="0"/>
        <c:majorTickMark val="none"/>
        <c:minorTickMark val="none"/>
        <c:tickLblPos val="nextTo"/>
        <c:spPr>
          <a:ln w="9360">
            <a:noFill/>
          </a:ln>
        </c:spPr>
        <c:txPr>
          <a:bodyPr/>
          <a:lstStyle/>
          <a:p>
            <a:pPr>
              <a:defRPr b="0" sz="1200" spc="-1" strike="noStrike">
                <a:solidFill>
                  <a:srgbClr val="000000"/>
                </a:solidFill>
                <a:latin typeface="Times New Roman"/>
              </a:defRPr>
            </a:pPr>
          </a:p>
        </c:txPr>
        <c:crossAx val="22884371"/>
        <c:crosses val="autoZero"/>
        <c:crossBetween val="between"/>
      </c:valAx>
      <c:spPr>
        <a:noFill/>
        <a:ln w="0">
          <a:noFill/>
        </a:ln>
      </c:spPr>
    </c:plotArea>
    <c:legend>
      <c:legendPos val="b"/>
      <c:overlay val="0"/>
      <c:spPr>
        <a:noFill/>
        <a:ln w="0">
          <a:noFill/>
        </a:ln>
      </c:spPr>
      <c:txPr>
        <a:bodyPr/>
        <a:lstStyle/>
        <a:p>
          <a:pPr>
            <a:defRPr b="0" sz="1200" spc="-1" strike="noStrike">
              <a:solidFill>
                <a:srgbClr val="000000"/>
              </a:solidFill>
              <a:latin typeface="Times New Roman"/>
            </a:defRPr>
          </a:pPr>
        </a:p>
      </c:txPr>
    </c:legend>
    <c:plotVisOnly val="1"/>
    <c:dispBlanksAs val="gap"/>
  </c:chart>
  <c:spPr>
    <a:solidFill>
      <a:srgbClr val="ffffff"/>
    </a:solidFill>
    <a:ln w="9360">
      <a:solidFill>
        <a:srgbClr val="d9d9d9"/>
      </a:solidFill>
      <a:round/>
    </a:ln>
  </c:sp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1" lang="ru-RU" sz="1440" spc="-1" strike="noStrike">
                <a:solidFill>
                  <a:srgbClr val="000000"/>
                </a:solidFill>
                <a:latin typeface="Times New Roman"/>
              </a:defRPr>
            </a:pPr>
            <a:r>
              <a:rPr b="1" lang="ru-RU" sz="1440" spc="-1" strike="noStrike">
                <a:solidFill>
                  <a:srgbClr val="000000"/>
                </a:solidFill>
                <a:latin typeface="Times New Roman"/>
              </a:rPr>
              <a:t>Степень выраженности депрессивной симптоматики (%)</a:t>
            </a:r>
          </a:p>
        </c:rich>
      </c:tx>
      <c:overlay val="0"/>
      <c:spPr>
        <a:noFill/>
        <a:ln w="0">
          <a:noFill/>
        </a:ln>
      </c:spPr>
    </c:title>
    <c:autoTitleDeleted val="0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4472c4"/>
            </a:solidFill>
            <a:ln w="0">
              <a:noFill/>
            </a:ln>
          </c:spPr>
          <c:invertIfNegative val="0"/>
          <c:dPt>
            <c:idx val="0"/>
            <c:invertIfNegative val="0"/>
            <c:spPr>
              <a:solidFill>
                <a:srgbClr val="dae3f3"/>
              </a:solidFill>
              <a:ln w="0">
                <a:noFill/>
              </a:ln>
            </c:spPr>
          </c:dPt>
          <c:dPt>
            <c:idx val="1"/>
            <c:invertIfNegative val="0"/>
            <c:spPr>
              <a:solidFill>
                <a:srgbClr val="b4c7e7"/>
              </a:solidFill>
              <a:ln w="0">
                <a:noFill/>
              </a:ln>
            </c:spPr>
          </c:dPt>
          <c:dPt>
            <c:idx val="2"/>
            <c:invertIfNegative val="0"/>
            <c:spPr>
              <a:solidFill>
                <a:srgbClr val="8faadc"/>
              </a:solidFill>
              <a:ln w="0">
                <a:noFill/>
              </a:ln>
            </c:spPr>
          </c:dPt>
          <c:dPt>
            <c:idx val="3"/>
            <c:invertIfNegative val="0"/>
            <c:spPr>
              <a:solidFill>
                <a:srgbClr val="2f5597"/>
              </a:solidFill>
              <a:ln w="0">
                <a:noFill/>
              </a:ln>
            </c:spPr>
          </c:dPt>
          <c:dLbls>
            <c:numFmt formatCode="0.0" sourceLinked="0"/>
            <c:dLbl>
              <c:idx val="0"/>
              <c:numFmt formatCode="0.0" sourceLinked="0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Times New Roman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1"/>
              <c:numFmt formatCode="0.0" sourceLinked="0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Times New Roman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2"/>
              <c:numFmt formatCode="0.0" sourceLinked="0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Times New Roman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3"/>
              <c:numFmt formatCode="0.0" sourceLinked="0"/>
              <c:txPr>
                <a:bodyPr wrap="square"/>
                <a:lstStyle/>
                <a:p>
                  <a:pPr>
                    <a:defRPr b="1" sz="1200" spc="-1" strike="noStrike">
                      <a:solidFill>
                        <a:srgbClr val="000000"/>
                      </a:solidFill>
                      <a:latin typeface="Times New Roman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eparator>; </c:separator>
            </c:dLbl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Times New Roman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Минимальная </c:v>
                </c:pt>
                <c:pt idx="1">
                  <c:v>Легкая </c:v>
                </c:pt>
                <c:pt idx="2">
                  <c:v>Умеренная </c:v>
                </c:pt>
                <c:pt idx="3">
                  <c:v>Тяжелая 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17.2</c:v>
                </c:pt>
                <c:pt idx="1">
                  <c:v>47.6</c:v>
                </c:pt>
                <c:pt idx="2">
                  <c:v>26.4</c:v>
                </c:pt>
                <c:pt idx="3">
                  <c:v>8.8</c:v>
                </c:pt>
              </c:numCache>
            </c:numRef>
          </c:val>
        </c:ser>
        <c:gapWidth val="219"/>
        <c:overlap val="-27"/>
        <c:axId val="66495743"/>
        <c:axId val="66306957"/>
      </c:barChart>
      <c:catAx>
        <c:axId val="66495743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b="1" sz="1200" spc="-1" strike="noStrike">
                <a:solidFill>
                  <a:srgbClr val="000000"/>
                </a:solidFill>
                <a:latin typeface="Times New Roman"/>
              </a:defRPr>
            </a:pPr>
          </a:p>
        </c:txPr>
        <c:crossAx val="66306957"/>
        <c:crosses val="autoZero"/>
        <c:auto val="1"/>
        <c:lblAlgn val="ctr"/>
        <c:lblOffset val="100"/>
        <c:noMultiLvlLbl val="0"/>
      </c:catAx>
      <c:valAx>
        <c:axId val="66306957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0.0" sourceLinked="0"/>
        <c:majorTickMark val="none"/>
        <c:minorTickMark val="none"/>
        <c:tickLblPos val="nextTo"/>
        <c:spPr>
          <a:ln w="9360">
            <a:noFill/>
          </a:ln>
        </c:spPr>
        <c:txPr>
          <a:bodyPr/>
          <a:lstStyle/>
          <a:p>
            <a:pPr>
              <a:defRPr b="0" sz="1200" spc="-1" strike="noStrike">
                <a:solidFill>
                  <a:srgbClr val="000000"/>
                </a:solidFill>
                <a:latin typeface="Times New Roman"/>
              </a:defRPr>
            </a:pPr>
          </a:p>
        </c:txPr>
        <c:crossAx val="66495743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</c:chart>
  <c:spPr>
    <a:solidFill>
      <a:srgbClr val="ffffff"/>
    </a:solidFill>
    <a:ln w="9360">
      <a:solidFill>
        <a:srgbClr val="d9d9d9"/>
      </a:solidFill>
      <a:round/>
    </a:ln>
  </c:sp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bar"/>
        <c:grouping val="percentStack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 не беспокоило</c:v>
                </c:pt>
              </c:strCache>
            </c:strRef>
          </c:tx>
          <c:spPr>
            <a:solidFill>
              <a:srgbClr val="8faadc"/>
            </a:solidFill>
            <a:ln w="0">
              <a:noFill/>
            </a:ln>
          </c:spPr>
          <c:invertIfNegative val="0"/>
          <c:dLbls>
            <c:numFmt formatCode="#,##0.0" sourceLinked="0"/>
            <c:txPr>
              <a:bodyPr wrap="square"/>
              <a:lstStyle/>
              <a:p>
                <a:pPr>
                  <a:defRPr b="0" sz="1200" spc="-1" strike="noStrike">
                    <a:solidFill>
                      <a:srgbClr val="000000"/>
                    </a:solidFill>
                    <a:latin typeface="Times New Roman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7"/>
                <c:pt idx="0">
                  <c:v>Боль в животе</c:v>
                </c:pt>
                <c:pt idx="1">
                  <c:v>Боль в спине</c:v>
                </c:pt>
                <c:pt idx="2">
                  <c:v>Боль в конечностях или суставах</c:v>
                </c:pt>
                <c:pt idx="3">
                  <c:v>Менструальные боли </c:v>
                </c:pt>
                <c:pt idx="4">
                  <c:v>Боли или другие проблемы во время полового акта?</c:v>
                </c:pt>
                <c:pt idx="5">
                  <c:v>Головные боли?</c:v>
                </c:pt>
                <c:pt idx="6">
                  <c:v>Боль в грудной клетке?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7"/>
                <c:pt idx="0">
                  <c:v>64.2</c:v>
                </c:pt>
                <c:pt idx="1">
                  <c:v>64.2</c:v>
                </c:pt>
                <c:pt idx="2">
                  <c:v>42.8</c:v>
                </c:pt>
                <c:pt idx="3">
                  <c:v>71.4</c:v>
                </c:pt>
                <c:pt idx="4">
                  <c:v>90.8</c:v>
                </c:pt>
                <c:pt idx="5">
                  <c:v>53</c:v>
                </c:pt>
                <c:pt idx="6">
                  <c:v>85.7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немного беспокоило</c:v>
                </c:pt>
              </c:strCache>
            </c:strRef>
          </c:tx>
          <c:spPr>
            <a:solidFill>
              <a:srgbClr val="ed7d31"/>
            </a:solidFill>
            <a:ln w="0">
              <a:noFill/>
            </a:ln>
          </c:spPr>
          <c:invertIfNegative val="0"/>
          <c:dPt>
            <c:idx val="4"/>
            <c:invertIfNegative val="0"/>
            <c:spPr>
              <a:solidFill>
                <a:srgbClr val="ed7d31"/>
              </a:solidFill>
              <a:ln w="0">
                <a:noFill/>
              </a:ln>
            </c:spPr>
          </c:dPt>
          <c:dLbls>
            <c:numFmt formatCode="General" sourceLinked="0"/>
            <c:dLbl>
              <c:idx val="4"/>
              <c:txPr>
                <a:bodyPr wrap="square"/>
                <a:lstStyle/>
                <a:p>
                  <a:pPr>
                    <a:defRPr b="0" sz="1200" spc="-1" strike="noStrike">
                      <a:solidFill>
                        <a:srgbClr val="000000"/>
                      </a:solidFill>
                      <a:latin typeface="Times New Roman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0"/>
              <c:separator>; </c:separator>
            </c:dLbl>
            <c:txPr>
              <a:bodyPr wrap="square"/>
              <a:lstStyle/>
              <a:p>
                <a:pPr>
                  <a:defRPr b="0" sz="1200" spc="-1" strike="noStrike">
                    <a:solidFill>
                      <a:srgbClr val="000000"/>
                    </a:solidFill>
                    <a:latin typeface="Times New Roman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7"/>
                <c:pt idx="0">
                  <c:v>Боль в животе</c:v>
                </c:pt>
                <c:pt idx="1">
                  <c:v>Боль в спине</c:v>
                </c:pt>
                <c:pt idx="2">
                  <c:v>Боль в конечностях или суставах</c:v>
                </c:pt>
                <c:pt idx="3">
                  <c:v>Менструальные боли </c:v>
                </c:pt>
                <c:pt idx="4">
                  <c:v>Боли или другие проблемы во время полового акта?</c:v>
                </c:pt>
                <c:pt idx="5">
                  <c:v>Головные боли?</c:v>
                </c:pt>
                <c:pt idx="6">
                  <c:v>Боль в грудной клетке?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7"/>
                <c:pt idx="0">
                  <c:v>21.4</c:v>
                </c:pt>
                <c:pt idx="1">
                  <c:v>21.4</c:v>
                </c:pt>
                <c:pt idx="2">
                  <c:v>37.5</c:v>
                </c:pt>
                <c:pt idx="3">
                  <c:v>14.2</c:v>
                </c:pt>
                <c:pt idx="4">
                  <c:v>0</c:v>
                </c:pt>
                <c:pt idx="5">
                  <c:v>38.7</c:v>
                </c:pt>
                <c:pt idx="6">
                  <c:v>14.2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очень беспокоило</c:v>
                </c:pt>
              </c:strCache>
            </c:strRef>
          </c:tx>
          <c:spPr>
            <a:solidFill>
              <a:srgbClr val="c00000"/>
            </a:solidFill>
            <a:ln w="0">
              <a:noFill/>
            </a:ln>
          </c:spPr>
          <c:invertIfNegative val="0"/>
          <c:dPt>
            <c:idx val="6"/>
            <c:invertIfNegative val="0"/>
            <c:spPr>
              <a:solidFill>
                <a:srgbClr val="c00000"/>
              </a:solidFill>
              <a:ln w="0">
                <a:noFill/>
              </a:ln>
            </c:spPr>
          </c:dPt>
          <c:dLbls>
            <c:numFmt formatCode="General" sourceLinked="0"/>
            <c:dLbl>
              <c:idx val="6"/>
              <c:txPr>
                <a:bodyPr wrap="square"/>
                <a:lstStyle/>
                <a:p>
                  <a:pPr>
                    <a:defRPr b="0" sz="1200" spc="-1" strike="noStrike">
                      <a:solidFill>
                        <a:srgbClr val="000000"/>
                      </a:solidFill>
                      <a:latin typeface="Times New Roman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0"/>
              <c:separator>; </c:separator>
            </c:dLbl>
            <c:txPr>
              <a:bodyPr wrap="square"/>
              <a:lstStyle/>
              <a:p>
                <a:pPr>
                  <a:defRPr b="0" sz="1200" spc="-1" strike="noStrike">
                    <a:solidFill>
                      <a:srgbClr val="000000"/>
                    </a:solidFill>
                    <a:latin typeface="Times New Roman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7"/>
                <c:pt idx="0">
                  <c:v>Боль в животе</c:v>
                </c:pt>
                <c:pt idx="1">
                  <c:v>Боль в спине</c:v>
                </c:pt>
                <c:pt idx="2">
                  <c:v>Боль в конечностях или суставах</c:v>
                </c:pt>
                <c:pt idx="3">
                  <c:v>Менструальные боли </c:v>
                </c:pt>
                <c:pt idx="4">
                  <c:v>Боли или другие проблемы во время полового акта?</c:v>
                </c:pt>
                <c:pt idx="5">
                  <c:v>Головные боли?</c:v>
                </c:pt>
                <c:pt idx="6">
                  <c:v>Боль в грудной клетке?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7"/>
                <c:pt idx="0">
                  <c:v>14.2</c:v>
                </c:pt>
                <c:pt idx="1">
                  <c:v>14.2</c:v>
                </c:pt>
                <c:pt idx="2">
                  <c:v>21.4</c:v>
                </c:pt>
                <c:pt idx="3">
                  <c:v>14.2</c:v>
                </c:pt>
                <c:pt idx="4">
                  <c:v>9.1</c:v>
                </c:pt>
                <c:pt idx="5">
                  <c:v>8.1</c:v>
                </c:pt>
                <c:pt idx="6">
                  <c:v>0</c:v>
                </c:pt>
              </c:numCache>
            </c:numRef>
          </c:val>
        </c:ser>
        <c:gapWidth val="150"/>
        <c:overlap val="100"/>
        <c:axId val="45732574"/>
        <c:axId val="47218664"/>
      </c:barChart>
      <c:catAx>
        <c:axId val="4573257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b="0" sz="1200" spc="-1" strike="noStrike">
                <a:solidFill>
                  <a:srgbClr val="000000"/>
                </a:solidFill>
                <a:latin typeface="Times New Roman"/>
              </a:defRPr>
            </a:pPr>
          </a:p>
        </c:txPr>
        <c:crossAx val="47218664"/>
        <c:crosses val="autoZero"/>
        <c:auto val="1"/>
        <c:lblAlgn val="ctr"/>
        <c:lblOffset val="100"/>
        <c:noMultiLvlLbl val="0"/>
      </c:catAx>
      <c:valAx>
        <c:axId val="47218664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0%" sourceLinked="0"/>
        <c:majorTickMark val="none"/>
        <c:minorTickMark val="none"/>
        <c:tickLblPos val="nextTo"/>
        <c:spPr>
          <a:ln w="9360">
            <a:noFill/>
          </a:ln>
        </c:spPr>
        <c:txPr>
          <a:bodyPr/>
          <a:lstStyle/>
          <a:p>
            <a:pPr>
              <a:defRPr b="0" sz="1200" spc="-1" strike="noStrike">
                <a:solidFill>
                  <a:srgbClr val="000000"/>
                </a:solidFill>
                <a:latin typeface="Times New Roman"/>
              </a:defRPr>
            </a:pPr>
          </a:p>
        </c:txPr>
        <c:crossAx val="45732574"/>
        <c:crosses val="autoZero"/>
        <c:crossBetween val="between"/>
      </c:valAx>
      <c:spPr>
        <a:noFill/>
        <a:ln w="0">
          <a:noFill/>
        </a:ln>
      </c:spPr>
    </c:plotArea>
    <c:legend>
      <c:legendPos val="b"/>
      <c:overlay val="0"/>
      <c:spPr>
        <a:noFill/>
        <a:ln w="0">
          <a:noFill/>
        </a:ln>
      </c:spPr>
      <c:txPr>
        <a:bodyPr/>
        <a:lstStyle/>
        <a:p>
          <a:pPr>
            <a:defRPr b="0" sz="1200" spc="-1" strike="noStrike">
              <a:solidFill>
                <a:srgbClr val="000000"/>
              </a:solidFill>
              <a:latin typeface="Times New Roman"/>
            </a:defRPr>
          </a:pPr>
        </a:p>
      </c:txPr>
    </c:legend>
    <c:plotVisOnly val="1"/>
    <c:dispBlanksAs val="gap"/>
  </c:chart>
  <c:spPr>
    <a:solidFill>
      <a:srgbClr val="ffffff"/>
    </a:solidFill>
    <a:ln w="9360">
      <a:solidFill>
        <a:srgbClr val="d9d9d9"/>
      </a:solidFill>
      <a:round/>
    </a:ln>
  </c:spPr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bar"/>
        <c:grouping val="percentStack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 не беспокоило</c:v>
                </c:pt>
              </c:strCache>
            </c:strRef>
          </c:tx>
          <c:spPr>
            <a:solidFill>
              <a:srgbClr val="8faadc"/>
            </a:solidFill>
            <a:ln w="0">
              <a:noFill/>
            </a:ln>
          </c:spPr>
          <c:invertIfNegative val="0"/>
          <c:dPt>
            <c:idx val="3"/>
            <c:invertIfNegative val="0"/>
            <c:spPr>
              <a:solidFill>
                <a:srgbClr val="8faadc"/>
              </a:solidFill>
              <a:ln w="0">
                <a:noFill/>
              </a:ln>
            </c:spPr>
          </c:dPt>
          <c:dLbls>
            <c:numFmt formatCode="General" sourceLinked="0"/>
            <c:dLbl>
              <c:idx val="3"/>
              <c:numFmt formatCode="#,##0.0" sourceLinked="0"/>
              <c:txPr>
                <a:bodyPr wrap="square"/>
                <a:lstStyle/>
                <a:p>
                  <a:pPr>
                    <a:defRPr b="0" sz="1200" spc="-1" strike="noStrike">
                      <a:solidFill>
                        <a:srgbClr val="000000"/>
                      </a:solidFill>
                      <a:latin typeface="Times New Roman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eparator>; </c:separator>
            </c:dLbl>
            <c:txPr>
              <a:bodyPr wrap="square"/>
              <a:lstStyle/>
              <a:p>
                <a:pPr>
                  <a:defRPr b="0" sz="1200" spc="-1" strike="noStrike">
                    <a:solidFill>
                      <a:srgbClr val="000000"/>
                    </a:solidFill>
                    <a:latin typeface="Times New Roman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7"/>
                <c:pt idx="0">
                  <c:v>Боль в животе</c:v>
                </c:pt>
                <c:pt idx="1">
                  <c:v>Боль в спине</c:v>
                </c:pt>
                <c:pt idx="2">
                  <c:v>Боль в конечностях или суставах</c:v>
                </c:pt>
                <c:pt idx="3">
                  <c:v>Менструальные боли </c:v>
                </c:pt>
                <c:pt idx="4">
                  <c:v>Боли или другие проблемы во время полового акта?</c:v>
                </c:pt>
                <c:pt idx="5">
                  <c:v>Головные боли?</c:v>
                </c:pt>
                <c:pt idx="6">
                  <c:v>Боль в грудной клетке?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7"/>
                <c:pt idx="0">
                  <c:v>59.9</c:v>
                </c:pt>
                <c:pt idx="1">
                  <c:v>44.8</c:v>
                </c:pt>
                <c:pt idx="2">
                  <c:v>44.3</c:v>
                </c:pt>
                <c:pt idx="3">
                  <c:v>58</c:v>
                </c:pt>
                <c:pt idx="4">
                  <c:v>79.7</c:v>
                </c:pt>
                <c:pt idx="5">
                  <c:v>18.8</c:v>
                </c:pt>
                <c:pt idx="6">
                  <c:v>80.6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немного беспокоило</c:v>
                </c:pt>
              </c:strCache>
            </c:strRef>
          </c:tx>
          <c:spPr>
            <a:solidFill>
              <a:srgbClr val="ed7d31"/>
            </a:solidFill>
            <a:ln w="0">
              <a:noFill/>
            </a:ln>
          </c:spPr>
          <c:invertIfNegative val="0"/>
          <c:dPt>
            <c:idx val="6"/>
            <c:invertIfNegative val="0"/>
            <c:spPr>
              <a:solidFill>
                <a:srgbClr val="ed7d31"/>
              </a:solidFill>
              <a:ln w="0">
                <a:noFill/>
              </a:ln>
            </c:spPr>
          </c:dPt>
          <c:dLbls>
            <c:numFmt formatCode="#,##0.0" sourceLinked="0"/>
            <c:dLbl>
              <c:idx val="6"/>
              <c:layout>
                <c:manualLayout>
                  <c:x val="-0.0154713227980992"/>
                  <c:y val="-8.65749978633774E-018"/>
                </c:manualLayout>
              </c:layout>
              <c:numFmt formatCode="#,##0.0" sourceLinked="0"/>
              <c:txPr>
                <a:bodyPr wrap="square"/>
                <a:lstStyle/>
                <a:p>
                  <a:pPr>
                    <a:defRPr b="0" sz="1200" spc="-1" strike="noStrike">
                      <a:solidFill>
                        <a:srgbClr val="000000"/>
                      </a:solidFill>
                      <a:latin typeface="Times New Roman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eparator>; </c:separator>
            </c:dLbl>
            <c:txPr>
              <a:bodyPr wrap="square"/>
              <a:lstStyle/>
              <a:p>
                <a:pPr>
                  <a:defRPr b="0" sz="1200" spc="-1" strike="noStrike">
                    <a:solidFill>
                      <a:srgbClr val="000000"/>
                    </a:solidFill>
                    <a:latin typeface="Times New Roman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7"/>
                <c:pt idx="0">
                  <c:v>Боль в животе</c:v>
                </c:pt>
                <c:pt idx="1">
                  <c:v>Боль в спине</c:v>
                </c:pt>
                <c:pt idx="2">
                  <c:v>Боль в конечностях или суставах</c:v>
                </c:pt>
                <c:pt idx="3">
                  <c:v>Менструальные боли </c:v>
                </c:pt>
                <c:pt idx="4">
                  <c:v>Боли или другие проблемы во время полового акта?</c:v>
                </c:pt>
                <c:pt idx="5">
                  <c:v>Головные боли?</c:v>
                </c:pt>
                <c:pt idx="6">
                  <c:v>Боль в грудной клетке?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7"/>
                <c:pt idx="0">
                  <c:v>17.9</c:v>
                </c:pt>
                <c:pt idx="1">
                  <c:v>21.2</c:v>
                </c:pt>
                <c:pt idx="2">
                  <c:v>19.8</c:v>
                </c:pt>
                <c:pt idx="3">
                  <c:v>14.1</c:v>
                </c:pt>
                <c:pt idx="4">
                  <c:v>13.2</c:v>
                </c:pt>
                <c:pt idx="5">
                  <c:v>48.1</c:v>
                </c:pt>
                <c:pt idx="6">
                  <c:v>15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очень беспокоило</c:v>
                </c:pt>
              </c:strCache>
            </c:strRef>
          </c:tx>
          <c:spPr>
            <a:solidFill>
              <a:srgbClr val="c00000"/>
            </a:solidFill>
            <a:ln w="0">
              <a:noFill/>
            </a:ln>
          </c:spPr>
          <c:invertIfNegative val="0"/>
          <c:dPt>
            <c:idx val="6"/>
            <c:invertIfNegative val="0"/>
            <c:spPr>
              <a:solidFill>
                <a:srgbClr val="c00000"/>
              </a:solidFill>
              <a:ln w="0">
                <a:noFill/>
              </a:ln>
            </c:spPr>
          </c:dPt>
          <c:dLbls>
            <c:numFmt formatCode="#,##0.0" sourceLinked="0"/>
            <c:dLbl>
              <c:idx val="6"/>
              <c:layout>
                <c:manualLayout>
                  <c:x val="0.0265222676538842"/>
                  <c:y val="-8.65749978633774E-018"/>
                </c:manualLayout>
              </c:layout>
              <c:numFmt formatCode="#,##0.0" sourceLinked="0"/>
              <c:txPr>
                <a:bodyPr wrap="square"/>
                <a:lstStyle/>
                <a:p>
                  <a:pPr>
                    <a:defRPr b="0" sz="1200" spc="-1" strike="noStrike">
                      <a:solidFill>
                        <a:srgbClr val="000000"/>
                      </a:solidFill>
                      <a:latin typeface="Times New Roman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eparator>, </c:separator>
            </c:dLbl>
            <c:txPr>
              <a:bodyPr wrap="square"/>
              <a:lstStyle/>
              <a:p>
                <a:pPr>
                  <a:defRPr b="0" sz="1200" spc="-1" strike="noStrike">
                    <a:solidFill>
                      <a:srgbClr val="000000"/>
                    </a:solidFill>
                    <a:latin typeface="Times New Roman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eparator>,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7"/>
                <c:pt idx="0">
                  <c:v>Боль в животе</c:v>
                </c:pt>
                <c:pt idx="1">
                  <c:v>Боль в спине</c:v>
                </c:pt>
                <c:pt idx="2">
                  <c:v>Боль в конечностях или суставах</c:v>
                </c:pt>
                <c:pt idx="3">
                  <c:v>Менструальные боли </c:v>
                </c:pt>
                <c:pt idx="4">
                  <c:v>Боли или другие проблемы во время полового акта?</c:v>
                </c:pt>
                <c:pt idx="5">
                  <c:v>Головные боли?</c:v>
                </c:pt>
                <c:pt idx="6">
                  <c:v>Боль в грудной клетке?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7"/>
                <c:pt idx="0">
                  <c:v>22.1</c:v>
                </c:pt>
                <c:pt idx="1">
                  <c:v>33.9</c:v>
                </c:pt>
                <c:pt idx="2">
                  <c:v>35.8</c:v>
                </c:pt>
                <c:pt idx="3">
                  <c:v>27.8</c:v>
                </c:pt>
                <c:pt idx="4">
                  <c:v>7</c:v>
                </c:pt>
                <c:pt idx="5">
                  <c:v>33</c:v>
                </c:pt>
                <c:pt idx="6">
                  <c:v>4.3</c:v>
                </c:pt>
              </c:numCache>
            </c:numRef>
          </c:val>
        </c:ser>
        <c:gapWidth val="150"/>
        <c:overlap val="100"/>
        <c:axId val="30160236"/>
        <c:axId val="71137471"/>
      </c:barChart>
      <c:catAx>
        <c:axId val="301602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b="0" sz="1200" spc="-1" strike="noStrike">
                <a:solidFill>
                  <a:srgbClr val="000000"/>
                </a:solidFill>
                <a:latin typeface="Times New Roman"/>
              </a:defRPr>
            </a:pPr>
          </a:p>
        </c:txPr>
        <c:crossAx val="71137471"/>
        <c:crosses val="autoZero"/>
        <c:auto val="1"/>
        <c:lblAlgn val="ctr"/>
        <c:lblOffset val="100"/>
        <c:noMultiLvlLbl val="0"/>
      </c:catAx>
      <c:valAx>
        <c:axId val="71137471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0%" sourceLinked="0"/>
        <c:majorTickMark val="none"/>
        <c:minorTickMark val="none"/>
        <c:tickLblPos val="nextTo"/>
        <c:spPr>
          <a:ln w="9360">
            <a:noFill/>
          </a:ln>
        </c:spPr>
        <c:txPr>
          <a:bodyPr/>
          <a:lstStyle/>
          <a:p>
            <a:pPr>
              <a:defRPr b="0" sz="1200" spc="-1" strike="noStrike">
                <a:solidFill>
                  <a:srgbClr val="000000"/>
                </a:solidFill>
                <a:latin typeface="Times New Roman"/>
              </a:defRPr>
            </a:pPr>
          </a:p>
        </c:txPr>
        <c:crossAx val="30160236"/>
        <c:crosses val="autoZero"/>
        <c:crossBetween val="between"/>
      </c:valAx>
      <c:spPr>
        <a:noFill/>
        <a:ln w="0">
          <a:noFill/>
        </a:ln>
      </c:spPr>
    </c:plotArea>
    <c:legend>
      <c:legendPos val="b"/>
      <c:overlay val="0"/>
      <c:spPr>
        <a:noFill/>
        <a:ln w="0">
          <a:noFill/>
        </a:ln>
      </c:spPr>
      <c:txPr>
        <a:bodyPr/>
        <a:lstStyle/>
        <a:p>
          <a:pPr>
            <a:defRPr b="0" sz="1200" spc="-1" strike="noStrike">
              <a:solidFill>
                <a:srgbClr val="000000"/>
              </a:solidFill>
              <a:latin typeface="Times New Roman"/>
            </a:defRPr>
          </a:pPr>
        </a:p>
      </c:txPr>
    </c:legend>
    <c:plotVisOnly val="1"/>
    <c:dispBlanksAs val="gap"/>
  </c:chart>
  <c:spPr>
    <a:solidFill>
      <a:srgbClr val="ffffff"/>
    </a:solidFill>
    <a:ln w="9360">
      <a:solidFill>
        <a:srgbClr val="d9d9d9"/>
      </a:solidFill>
      <a:round/>
    </a:ln>
  </c:spPr>
</c:chartSpace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ru-RU" sz="4600" spc="-1" strike="noStrike">
                <a:solidFill>
                  <a:srgbClr val="000000"/>
                </a:solidFill>
                <a:latin typeface="Calibri"/>
              </a:rPr>
              <a:t>Для перемещения страницы щёлкните мышью</a:t>
            </a:r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2000" spc="-1" strike="noStrike"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1400" spc="-1" strike="noStrike">
                <a:latin typeface="Times New Roman"/>
              </a:rPr>
              <a:t>&lt;верхний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4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41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08C80814-8686-41C6-BD2F-F131E0614C3B}" type="slidenum">
              <a:rPr b="0" lang="ru-RU" sz="1400" spc="-1" strike="noStrike">
                <a:latin typeface="Times New Roman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18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90" name="Номер слайда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E529CE83-52EE-4A4B-BE03-940F0DEF28CE}" type="slidenum">
              <a:rPr b="0" lang="uk-UA" sz="1200" spc="-1" strike="noStrike">
                <a:solidFill>
                  <a:srgbClr val="000000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21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211" name="Номер слайда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E8D51229-87DC-43CA-AE58-BFF2511DA8D7}" type="slidenum">
              <a:rPr b="0" lang="uk-UA" sz="1200" spc="-1" strike="noStrike">
                <a:solidFill>
                  <a:srgbClr val="000000"/>
                </a:solidFill>
                <a:latin typeface="Calibri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21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214" name="Номер слайда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5C9E2753-5CD7-43C5-AE5A-1DD3401E1054}" type="slidenum">
              <a:rPr b="0" lang="uk-UA" sz="1200" spc="-1" strike="noStrike">
                <a:solidFill>
                  <a:srgbClr val="000000"/>
                </a:solidFill>
                <a:latin typeface="Calibri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21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217" name="Номер слайда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44B5D5EC-3EBC-41B4-9D51-A10F0C492D97}" type="slidenum">
              <a:rPr b="0" lang="uk-UA" sz="1200" spc="-1" strike="noStrike">
                <a:solidFill>
                  <a:srgbClr val="000000"/>
                </a:solidFill>
                <a:latin typeface="Calibri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21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220" name="Номер слайда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5E935CFC-A8BA-4075-BB2F-7B69433391D2}" type="slidenum">
              <a:rPr b="0" lang="uk-UA" sz="1200" spc="-1" strike="noStrike">
                <a:solidFill>
                  <a:srgbClr val="000000"/>
                </a:solidFill>
                <a:latin typeface="Calibri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22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223" name="Номер слайда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4420598F-2CFD-430B-A9FB-824C59DEBDFC}" type="slidenum">
              <a:rPr b="0" lang="uk-UA" sz="1200" spc="-1" strike="noStrike">
                <a:solidFill>
                  <a:srgbClr val="000000"/>
                </a:solidFill>
                <a:latin typeface="Calibri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22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226" name="Номер слайда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BA3ACC73-A6F6-4D39-BB23-64CAFC29A741}" type="slidenum">
              <a:rPr b="0" lang="uk-UA" sz="1200" spc="-1" strike="noStrike">
                <a:solidFill>
                  <a:srgbClr val="000000"/>
                </a:solidFill>
                <a:latin typeface="Calibri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22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229" name="Номер слайда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6BE0A1CC-1C60-4CA9-BA6A-9234A4602457}" type="slidenum">
              <a:rPr b="0" lang="uk-UA" sz="1200" spc="-1" strike="noStrike">
                <a:solidFill>
                  <a:srgbClr val="000000"/>
                </a:solidFill>
                <a:latin typeface="Calibri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23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232" name="Номер слайда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0D8E5661-DB50-4FCC-A570-948E0901E37E}" type="slidenum">
              <a:rPr b="0" lang="uk-UA" sz="1200" spc="-1" strike="noStrike">
                <a:solidFill>
                  <a:srgbClr val="000000"/>
                </a:solidFill>
                <a:latin typeface="Calibri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23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235" name="Номер слайда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295003A0-9105-414A-A1F2-8EE7413FEF4B}" type="slidenum">
              <a:rPr b="0" lang="uk-UA" sz="1200" spc="-1" strike="noStrike">
                <a:solidFill>
                  <a:srgbClr val="000000"/>
                </a:solidFill>
                <a:latin typeface="Calibri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238" name="Номер слайда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C351DE65-050B-41E7-B686-9FE0BFFED1E8}" type="slidenum">
              <a:rPr b="0" lang="uk-UA" sz="1200" spc="-1" strike="noStrike">
                <a:solidFill>
                  <a:srgbClr val="000000"/>
                </a:solidFill>
                <a:latin typeface="Calibri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93" name="Номер слайда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C809C562-0ED5-4894-8E88-50B6F56C9595}" type="slidenum">
              <a:rPr b="0" lang="uk-UA" sz="1200" spc="-1" strike="noStrike">
                <a:solidFill>
                  <a:srgbClr val="000000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19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96" name="Номер слайда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B1093BFB-02A3-4635-A984-0E5EF4916628}" type="slidenum">
              <a:rPr b="0" lang="uk-UA" sz="1200" spc="-1" strike="noStrike">
                <a:solidFill>
                  <a:srgbClr val="000000"/>
                </a:solidFill>
                <a:latin typeface="Calibri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19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99" name="Номер слайда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42548706-95C8-4FDD-B1F2-5918FCF28EEC}" type="slidenum">
              <a:rPr b="0" lang="uk-UA" sz="1200" spc="-1" strike="noStrike">
                <a:solidFill>
                  <a:srgbClr val="000000"/>
                </a:solidFill>
                <a:latin typeface="Calibri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20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202" name="Номер слайда 3_0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1E9BFDF1-B778-4E0B-A917-715C4F3BE97B}" type="slidenum">
              <a:rPr b="0" lang="uk-UA" sz="1200" spc="-1" strike="noStrike">
                <a:solidFill>
                  <a:srgbClr val="000000"/>
                </a:solidFill>
                <a:latin typeface="Calibri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205" name="Номер слайда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02BCD206-65DF-4C73-8234-84481739A9B8}" type="slidenum">
              <a:rPr b="0" lang="uk-UA" sz="1200" spc="-1" strike="noStrike">
                <a:solidFill>
                  <a:srgbClr val="000000"/>
                </a:solidFill>
                <a:latin typeface="Calibri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20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pPr marL="216000" indent="-216000">
              <a:lnSpc>
                <a:spcPct val="100000"/>
              </a:lnSpc>
            </a:pPr>
            <a:endParaRPr b="0" lang="ru-RU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b="0" lang="ru-RU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b="0" lang="ru-RU" sz="2000" spc="-1" strike="noStrike">
              <a:latin typeface="Arial"/>
            </a:endParaRPr>
          </a:p>
        </p:txBody>
      </p:sp>
      <p:sp>
        <p:nvSpPr>
          <p:cNvPr id="208" name="Номер слайда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78D83BC5-7454-4B30-9A21-94CE97A01CE6}" type="slidenum">
              <a:rPr b="0" lang="uk-UA" sz="1200" spc="-1" strike="noStrike">
                <a:solidFill>
                  <a:srgbClr val="000000"/>
                </a:solidFill>
                <a:latin typeface="Calibri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793160" y="4359960"/>
            <a:ext cx="6512040" cy="1167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143000" y="731520"/>
            <a:ext cx="64004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143000" y="2546280"/>
            <a:ext cx="64004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793160" y="4359960"/>
            <a:ext cx="6512040" cy="1167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143000" y="73152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422960" y="73152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1143000" y="254628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422960" y="254628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1793160" y="4359960"/>
            <a:ext cx="6512040" cy="1167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1143000" y="731520"/>
            <a:ext cx="20606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3306960" y="731520"/>
            <a:ext cx="20606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5471280" y="731520"/>
            <a:ext cx="20606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1143000" y="2546280"/>
            <a:ext cx="20606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body"/>
          </p:nvPr>
        </p:nvSpPr>
        <p:spPr>
          <a:xfrm>
            <a:off x="3306960" y="2546280"/>
            <a:ext cx="20606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 type="body"/>
          </p:nvPr>
        </p:nvSpPr>
        <p:spPr>
          <a:xfrm>
            <a:off x="5471280" y="2546280"/>
            <a:ext cx="20606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793160" y="4359960"/>
            <a:ext cx="6512040" cy="1167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1143000" y="731520"/>
            <a:ext cx="6400440" cy="347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1793160" y="4359960"/>
            <a:ext cx="6512040" cy="1167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1143000" y="731520"/>
            <a:ext cx="6400440" cy="347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793160" y="4359960"/>
            <a:ext cx="6512040" cy="1167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1143000" y="731520"/>
            <a:ext cx="3123360" cy="347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422960" y="731520"/>
            <a:ext cx="3123360" cy="347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793160" y="4359960"/>
            <a:ext cx="6512040" cy="1167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1793160" y="4372200"/>
            <a:ext cx="65120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793160" y="4359960"/>
            <a:ext cx="6512040" cy="1167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1143000" y="73152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422960" y="731520"/>
            <a:ext cx="3123360" cy="347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1143000" y="254628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793160" y="4359960"/>
            <a:ext cx="6512040" cy="1167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1143000" y="731520"/>
            <a:ext cx="6400440" cy="347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1793160" y="4359960"/>
            <a:ext cx="6512040" cy="1167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1143000" y="731520"/>
            <a:ext cx="3123360" cy="347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422960" y="73152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422960" y="254628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793160" y="4359960"/>
            <a:ext cx="6512040" cy="1167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1143000" y="73152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422960" y="73152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1143000" y="2546280"/>
            <a:ext cx="64004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1793160" y="4359960"/>
            <a:ext cx="6512040" cy="1167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1143000" y="731520"/>
            <a:ext cx="64004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1143000" y="2546280"/>
            <a:ext cx="64004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1793160" y="4359960"/>
            <a:ext cx="6512040" cy="1167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1143000" y="73152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422960" y="73152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1143000" y="254628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4422960" y="254628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1793160" y="4359960"/>
            <a:ext cx="6512040" cy="1167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1143000" y="731520"/>
            <a:ext cx="20606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3306960" y="731520"/>
            <a:ext cx="20606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5471280" y="731520"/>
            <a:ext cx="20606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1143000" y="2546280"/>
            <a:ext cx="20606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 type="body"/>
          </p:nvPr>
        </p:nvSpPr>
        <p:spPr>
          <a:xfrm>
            <a:off x="3306960" y="2546280"/>
            <a:ext cx="20606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0" name="PlaceHolder 7"/>
          <p:cNvSpPr>
            <a:spLocks noGrp="1"/>
          </p:cNvSpPr>
          <p:nvPr>
            <p:ph type="body"/>
          </p:nvPr>
        </p:nvSpPr>
        <p:spPr>
          <a:xfrm>
            <a:off x="5471280" y="2546280"/>
            <a:ext cx="20606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793160" y="4359960"/>
            <a:ext cx="6512040" cy="1167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subTitle"/>
          </p:nvPr>
        </p:nvSpPr>
        <p:spPr>
          <a:xfrm>
            <a:off x="1143000" y="731520"/>
            <a:ext cx="6400440" cy="347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1793160" y="4359960"/>
            <a:ext cx="6512040" cy="1167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1143000" y="731520"/>
            <a:ext cx="6400440" cy="347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1793160" y="4359960"/>
            <a:ext cx="6512040" cy="1167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1143000" y="731520"/>
            <a:ext cx="3123360" cy="347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422960" y="731520"/>
            <a:ext cx="3123360" cy="347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1793160" y="4359960"/>
            <a:ext cx="6512040" cy="1167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793160" y="4359960"/>
            <a:ext cx="6512040" cy="1167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143000" y="731520"/>
            <a:ext cx="6400440" cy="347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subTitle"/>
          </p:nvPr>
        </p:nvSpPr>
        <p:spPr>
          <a:xfrm>
            <a:off x="1793160" y="4372200"/>
            <a:ext cx="65120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1793160" y="4359960"/>
            <a:ext cx="6512040" cy="1167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1143000" y="73152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422960" y="731520"/>
            <a:ext cx="3123360" cy="347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1143000" y="254628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1793160" y="4359960"/>
            <a:ext cx="6512040" cy="1167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1143000" y="731520"/>
            <a:ext cx="3123360" cy="347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422960" y="73152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4422960" y="254628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1793160" y="4359960"/>
            <a:ext cx="6512040" cy="1167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1143000" y="73152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4422960" y="73152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1143000" y="2546280"/>
            <a:ext cx="64004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1793160" y="4359960"/>
            <a:ext cx="6512040" cy="1167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1143000" y="731520"/>
            <a:ext cx="64004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1143000" y="2546280"/>
            <a:ext cx="64004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1793160" y="4359960"/>
            <a:ext cx="6512040" cy="1167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1143000" y="73152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4422960" y="73152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 type="body"/>
          </p:nvPr>
        </p:nvSpPr>
        <p:spPr>
          <a:xfrm>
            <a:off x="1143000" y="254628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28" name="PlaceHolder 5"/>
          <p:cNvSpPr>
            <a:spLocks noGrp="1"/>
          </p:cNvSpPr>
          <p:nvPr>
            <p:ph type="body"/>
          </p:nvPr>
        </p:nvSpPr>
        <p:spPr>
          <a:xfrm>
            <a:off x="4422960" y="254628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1793160" y="4359960"/>
            <a:ext cx="6512040" cy="1167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1143000" y="731520"/>
            <a:ext cx="20606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3306960" y="731520"/>
            <a:ext cx="20606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5471280" y="731520"/>
            <a:ext cx="20606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33" name="PlaceHolder 5"/>
          <p:cNvSpPr>
            <a:spLocks noGrp="1"/>
          </p:cNvSpPr>
          <p:nvPr>
            <p:ph type="body"/>
          </p:nvPr>
        </p:nvSpPr>
        <p:spPr>
          <a:xfrm>
            <a:off x="1143000" y="2546280"/>
            <a:ext cx="20606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34" name="PlaceHolder 6"/>
          <p:cNvSpPr>
            <a:spLocks noGrp="1"/>
          </p:cNvSpPr>
          <p:nvPr>
            <p:ph type="body"/>
          </p:nvPr>
        </p:nvSpPr>
        <p:spPr>
          <a:xfrm>
            <a:off x="3306960" y="2546280"/>
            <a:ext cx="20606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35" name="PlaceHolder 7"/>
          <p:cNvSpPr>
            <a:spLocks noGrp="1"/>
          </p:cNvSpPr>
          <p:nvPr>
            <p:ph type="body"/>
          </p:nvPr>
        </p:nvSpPr>
        <p:spPr>
          <a:xfrm>
            <a:off x="5471280" y="2546280"/>
            <a:ext cx="20606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793160" y="4359960"/>
            <a:ext cx="6512040" cy="1167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143000" y="731520"/>
            <a:ext cx="3123360" cy="347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422960" y="731520"/>
            <a:ext cx="3123360" cy="347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793160" y="4359960"/>
            <a:ext cx="6512040" cy="1167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1793160" y="4372200"/>
            <a:ext cx="65120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793160" y="4359960"/>
            <a:ext cx="6512040" cy="1167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143000" y="73152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422960" y="731520"/>
            <a:ext cx="3123360" cy="347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143000" y="254628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793160" y="4359960"/>
            <a:ext cx="6512040" cy="1167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143000" y="731520"/>
            <a:ext cx="3123360" cy="347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422960" y="73152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422960" y="254628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793160" y="4359960"/>
            <a:ext cx="6512040" cy="1167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143000" y="73152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422960" y="73152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1143000" y="2546280"/>
            <a:ext cx="64004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2e2fe"/>
            </a:gs>
            <a:gs pos="100000">
              <a:srgbClr val="79bfff"/>
            </a:gs>
          </a:gsLst>
          <a:path path="circle">
            <a:fillToRect l="50000" t="25000" r="50000" b="7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tangle 6"/>
          <p:cNvSpPr/>
          <p:nvPr/>
        </p:nvSpPr>
        <p:spPr>
          <a:xfrm>
            <a:off x="0" y="5105520"/>
            <a:ext cx="9143640" cy="1752120"/>
          </a:xfrm>
          <a:prstGeom prst="rect">
            <a:avLst/>
          </a:prstGeom>
          <a:gradFill rotWithShape="0">
            <a:gsLst>
              <a:gs pos="0">
                <a:srgbClr val="ffffff">
                  <a:alpha val="91372"/>
                </a:srgbClr>
              </a:gs>
              <a:gs pos="100000">
                <a:srgbClr val="d6ecff">
                  <a:alpha val="79215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Rectangle 7"/>
          <p:cNvSpPr/>
          <p:nvPr/>
        </p:nvSpPr>
        <p:spPr>
          <a:xfrm>
            <a:off x="0" y="0"/>
            <a:ext cx="9143640" cy="5105160"/>
          </a:xfrm>
          <a:prstGeom prst="rect">
            <a:avLst/>
          </a:prstGeom>
          <a:gradFill rotWithShape="0">
            <a:gsLst>
              <a:gs pos="0">
                <a:srgbClr val="ffffff">
                  <a:alpha val="89019"/>
                </a:srgbClr>
              </a:gs>
              <a:gs pos="100000">
                <a:srgbClr val="d6ecff">
                  <a:alpha val="79215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Rectangle 8"/>
          <p:cNvSpPr/>
          <p:nvPr/>
        </p:nvSpPr>
        <p:spPr>
          <a:xfrm>
            <a:off x="0" y="3768480"/>
            <a:ext cx="9143640" cy="2285640"/>
          </a:xfrm>
          <a:prstGeom prst="rect">
            <a:avLst/>
          </a:prstGeom>
          <a:gradFill rotWithShape="0">
            <a:gsLst>
              <a:gs pos="0">
                <a:srgbClr val="d6ecff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Oval 9"/>
          <p:cNvSpPr/>
          <p:nvPr/>
        </p:nvSpPr>
        <p:spPr>
          <a:xfrm>
            <a:off x="0" y="1600200"/>
            <a:ext cx="9143640" cy="510516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839160" y="2209680"/>
            <a:ext cx="3635640" cy="1258200"/>
          </a:xfrm>
          <a:prstGeom prst="rect">
            <a:avLst/>
          </a:prstGeom>
        </p:spPr>
        <p:txBody>
          <a:bodyPr anchor="b">
            <a:noAutofit/>
          </a:bodyPr>
          <a:p>
            <a:pPr marL="228600" indent="-228240">
              <a:lnSpc>
                <a:spcPct val="100000"/>
              </a:lnSpc>
              <a:buClr>
                <a:srgbClr val="148677"/>
              </a:buClr>
              <a:buSzPct val="128000"/>
              <a:buFont typeface="Georgia"/>
              <a:buChar char="*"/>
            </a:pPr>
            <a:r>
              <a:rPr b="1" lang="ru-RU" sz="2800" spc="-1" strike="noStrike">
                <a:solidFill>
                  <a:srgbClr val="404040"/>
                </a:solidFill>
                <a:latin typeface="Trebuchet MS"/>
              </a:rPr>
              <a:t>Образец заголовка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93600" y="731520"/>
            <a:ext cx="4016880" cy="4894200"/>
          </a:xfrm>
          <a:prstGeom prst="rect">
            <a:avLst/>
          </a:prstGeom>
        </p:spPr>
        <p:txBody>
          <a:bodyPr anchor="ctr">
            <a:noAutofit/>
          </a:bodyPr>
          <a:p>
            <a:pPr marL="228600" indent="-182520">
              <a:lnSpc>
                <a:spcPct val="100000"/>
              </a:lnSpc>
              <a:spcBef>
                <a:spcPts val="439"/>
              </a:spcBef>
              <a:spcAft>
                <a:spcPts val="300"/>
              </a:spcAft>
              <a:buClr>
                <a:srgbClr val="148677"/>
              </a:buClr>
              <a:buSzPct val="130000"/>
              <a:buFont typeface="Georgia"/>
              <a:buChar char="*"/>
            </a:pPr>
            <a:r>
              <a:rPr b="0" lang="ru-RU" sz="2200" spc="-1" strike="noStrike">
                <a:solidFill>
                  <a:srgbClr val="404040"/>
                </a:solidFill>
                <a:latin typeface="Trebuchet MS"/>
              </a:rPr>
              <a:t>Образец текста</a:t>
            </a: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  <a:p>
            <a:pPr lvl="1" marL="548640" indent="-182520">
              <a:lnSpc>
                <a:spcPct val="100000"/>
              </a:lnSpc>
              <a:spcBef>
                <a:spcPts val="400"/>
              </a:spcBef>
              <a:spcAft>
                <a:spcPts val="300"/>
              </a:spcAft>
              <a:buClr>
                <a:srgbClr val="148677"/>
              </a:buClr>
              <a:buSzPct val="130000"/>
              <a:buFont typeface="Georgia"/>
              <a:buChar char="*"/>
            </a:pPr>
            <a:r>
              <a:rPr b="0" lang="ru-RU" sz="2000" spc="-1" strike="noStrike">
                <a:solidFill>
                  <a:srgbClr val="404040"/>
                </a:solidFill>
                <a:latin typeface="Trebuchet MS"/>
              </a:rPr>
              <a:t>Второй уровень</a:t>
            </a:r>
            <a:endParaRPr b="0" lang="ru-RU" sz="2000" spc="-1" strike="noStrike">
              <a:solidFill>
                <a:srgbClr val="404040"/>
              </a:solidFill>
              <a:latin typeface="Trebuchet MS"/>
            </a:endParaRPr>
          </a:p>
          <a:p>
            <a:pPr lvl="2" marL="822960" indent="-182520">
              <a:lnSpc>
                <a:spcPct val="100000"/>
              </a:lnSpc>
              <a:spcBef>
                <a:spcPts val="360"/>
              </a:spcBef>
              <a:spcAft>
                <a:spcPts val="300"/>
              </a:spcAft>
              <a:buClr>
                <a:srgbClr val="148677"/>
              </a:buClr>
              <a:buSzPct val="130000"/>
              <a:buFont typeface="Georgia"/>
              <a:buChar char="*"/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Третий уровень</a:t>
            </a:r>
            <a:endParaRPr b="0" lang="ru-RU" sz="1800" spc="-1" strike="noStrike">
              <a:solidFill>
                <a:srgbClr val="404040"/>
              </a:solidFill>
              <a:latin typeface="Trebuchet MS"/>
            </a:endParaRPr>
          </a:p>
          <a:p>
            <a:pPr lvl="3" marL="1097280" indent="-182520">
              <a:lnSpc>
                <a:spcPct val="100000"/>
              </a:lnSpc>
              <a:spcBef>
                <a:spcPts val="320"/>
              </a:spcBef>
              <a:spcAft>
                <a:spcPts val="300"/>
              </a:spcAft>
              <a:buClr>
                <a:srgbClr val="148677"/>
              </a:buClr>
              <a:buSzPct val="130000"/>
              <a:buFont typeface="Georgia"/>
              <a:buChar char="*"/>
            </a:pPr>
            <a:r>
              <a:rPr b="0" lang="ru-RU" sz="1600" spc="-1" strike="noStrike">
                <a:solidFill>
                  <a:srgbClr val="404040"/>
                </a:solidFill>
                <a:latin typeface="Trebuchet MS"/>
              </a:rPr>
              <a:t>Четвертый уровень</a:t>
            </a:r>
            <a:endParaRPr b="0" lang="ru-RU" sz="1600" spc="-1" strike="noStrike">
              <a:solidFill>
                <a:srgbClr val="404040"/>
              </a:solidFill>
              <a:latin typeface="Trebuchet MS"/>
            </a:endParaRPr>
          </a:p>
          <a:p>
            <a:pPr lvl="4" marL="1389960" indent="-182520">
              <a:lnSpc>
                <a:spcPct val="100000"/>
              </a:lnSpc>
              <a:spcBef>
                <a:spcPts val="281"/>
              </a:spcBef>
              <a:spcAft>
                <a:spcPts val="300"/>
              </a:spcAft>
              <a:buClr>
                <a:srgbClr val="148677"/>
              </a:buClr>
              <a:buSzPct val="130000"/>
              <a:buFont typeface="Georgia"/>
              <a:buChar char="*"/>
            </a:pPr>
            <a:r>
              <a:rPr b="0" lang="ru-RU" sz="1400" spc="-1" strike="noStrike">
                <a:solidFill>
                  <a:srgbClr val="404040"/>
                </a:solidFill>
                <a:latin typeface="Trebuchet MS"/>
              </a:rPr>
              <a:t>Пятый уровень</a:t>
            </a:r>
            <a:endParaRPr b="0" lang="ru-RU" sz="14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1075680" y="3497760"/>
            <a:ext cx="3388320" cy="213912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  <a:spcBef>
                <a:spcPts val="281"/>
              </a:spcBef>
              <a:spcAft>
                <a:spcPts val="300"/>
              </a:spcAft>
              <a:tabLst>
                <a:tab algn="l" pos="0"/>
              </a:tabLst>
            </a:pPr>
            <a:r>
              <a:rPr b="0" lang="ru-RU" sz="1400" spc="-1" strike="noStrike">
                <a:solidFill>
                  <a:srgbClr val="404040"/>
                </a:solidFill>
                <a:latin typeface="Trebuchet MS"/>
              </a:rPr>
              <a:t>Образец текста</a:t>
            </a:r>
            <a:endParaRPr b="0" lang="ru-RU" sz="14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dt"/>
          </p:nvPr>
        </p:nvSpPr>
        <p:spPr>
          <a:xfrm>
            <a:off x="6172200" y="6172200"/>
            <a:ext cx="25142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DE2EA759-9013-4731-A542-F18F006E3B2F}" type="datetime">
              <a:rPr b="1" lang="ru-RU" sz="1100" spc="-1" strike="noStrike">
                <a:solidFill>
                  <a:srgbClr val="808080"/>
                </a:solidFill>
                <a:latin typeface="Calibri"/>
              </a:rPr>
              <a:t>30.5.23</a:t>
            </a:fld>
            <a:endParaRPr b="0" lang="ru-RU" sz="1100" spc="-1" strike="noStrike">
              <a:latin typeface="Times New Roman"/>
            </a:endParaRPr>
          </a:p>
        </p:txBody>
      </p:sp>
      <p:sp>
        <p:nvSpPr>
          <p:cNvPr id="8" name="PlaceHolder 5"/>
          <p:cNvSpPr>
            <a:spLocks noGrp="1"/>
          </p:cNvSpPr>
          <p:nvPr>
            <p:ph type="ftr"/>
          </p:nvPr>
        </p:nvSpPr>
        <p:spPr>
          <a:xfrm>
            <a:off x="457200" y="6172200"/>
            <a:ext cx="33523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9" name="PlaceHolder 6"/>
          <p:cNvSpPr>
            <a:spLocks noGrp="1"/>
          </p:cNvSpPr>
          <p:nvPr>
            <p:ph type="sldNum"/>
          </p:nvPr>
        </p:nvSpPr>
        <p:spPr>
          <a:xfrm>
            <a:off x="3809880" y="6172200"/>
            <a:ext cx="18284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fld id="{5CB2D3A0-2D53-4EA8-BC12-DB4986EB12CC}" type="slidenum">
              <a:rPr b="1" lang="ru-RU" sz="1200" spc="-1" strike="noStrike">
                <a:solidFill>
                  <a:srgbClr val="808080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2e2fe"/>
            </a:gs>
            <a:gs pos="100000">
              <a:srgbClr val="79bfff"/>
            </a:gs>
          </a:gsLst>
          <a:path path="circle">
            <a:fillToRect l="50000" t="25000" r="50000" b="7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6"/>
          <p:cNvSpPr/>
          <p:nvPr/>
        </p:nvSpPr>
        <p:spPr>
          <a:xfrm>
            <a:off x="0" y="5105520"/>
            <a:ext cx="9143640" cy="1752120"/>
          </a:xfrm>
          <a:prstGeom prst="rect">
            <a:avLst/>
          </a:prstGeom>
          <a:gradFill rotWithShape="0">
            <a:gsLst>
              <a:gs pos="0">
                <a:srgbClr val="ffffff">
                  <a:alpha val="91372"/>
                </a:srgbClr>
              </a:gs>
              <a:gs pos="100000">
                <a:srgbClr val="d6ecff">
                  <a:alpha val="79215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Rectangle 7"/>
          <p:cNvSpPr/>
          <p:nvPr/>
        </p:nvSpPr>
        <p:spPr>
          <a:xfrm>
            <a:off x="0" y="0"/>
            <a:ext cx="9143640" cy="5105160"/>
          </a:xfrm>
          <a:prstGeom prst="rect">
            <a:avLst/>
          </a:prstGeom>
          <a:gradFill rotWithShape="0">
            <a:gsLst>
              <a:gs pos="0">
                <a:srgbClr val="ffffff">
                  <a:alpha val="89019"/>
                </a:srgbClr>
              </a:gs>
              <a:gs pos="100000">
                <a:srgbClr val="d6ecff">
                  <a:alpha val="79215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Rectangle 8"/>
          <p:cNvSpPr/>
          <p:nvPr/>
        </p:nvSpPr>
        <p:spPr>
          <a:xfrm>
            <a:off x="0" y="3768480"/>
            <a:ext cx="9143640" cy="2285640"/>
          </a:xfrm>
          <a:prstGeom prst="rect">
            <a:avLst/>
          </a:prstGeom>
          <a:gradFill rotWithShape="0">
            <a:gsLst>
              <a:gs pos="0">
                <a:srgbClr val="d6ecff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Oval 9"/>
          <p:cNvSpPr/>
          <p:nvPr/>
        </p:nvSpPr>
        <p:spPr>
          <a:xfrm>
            <a:off x="0" y="1600200"/>
            <a:ext cx="9143640" cy="510516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" name="PlaceHolder 1"/>
          <p:cNvSpPr>
            <a:spLocks noGrp="1"/>
          </p:cNvSpPr>
          <p:nvPr>
            <p:ph type="dt"/>
          </p:nvPr>
        </p:nvSpPr>
        <p:spPr>
          <a:xfrm>
            <a:off x="6172200" y="6172200"/>
            <a:ext cx="25142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50805FA6-D44D-454E-8B4B-64EA2EE74A6B}" type="datetime">
              <a:rPr b="1" lang="ru-RU" sz="1100" spc="-1" strike="noStrike">
                <a:solidFill>
                  <a:srgbClr val="808080"/>
                </a:solidFill>
                <a:latin typeface="Calibri"/>
              </a:rPr>
              <a:t>30.5.23</a:t>
            </a:fld>
            <a:endParaRPr b="0" lang="ru-RU" sz="1100" spc="-1" strike="noStrike">
              <a:latin typeface="Times New Roman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ftr"/>
          </p:nvPr>
        </p:nvSpPr>
        <p:spPr>
          <a:xfrm>
            <a:off x="457200" y="6172200"/>
            <a:ext cx="33523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sldNum"/>
          </p:nvPr>
        </p:nvSpPr>
        <p:spPr>
          <a:xfrm>
            <a:off x="3809880" y="6172200"/>
            <a:ext cx="18284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fld id="{CB547EB9-0101-43D3-9C86-B42F4A3EAB85}" type="slidenum">
              <a:rPr b="1" lang="ru-RU" sz="1200" spc="-1" strike="noStrike">
                <a:solidFill>
                  <a:srgbClr val="808080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title"/>
          </p:nvPr>
        </p:nvSpPr>
        <p:spPr>
          <a:xfrm>
            <a:off x="1793160" y="4372200"/>
            <a:ext cx="6512040" cy="1142640"/>
          </a:xfrm>
          <a:prstGeom prst="rect">
            <a:avLst/>
          </a:prstGeom>
        </p:spPr>
        <p:txBody>
          <a:bodyPr>
            <a:noAutofit/>
          </a:bodyPr>
          <a:p>
            <a:pPr marL="320040" indent="-319680" algn="r">
              <a:lnSpc>
                <a:spcPct val="100000"/>
              </a:lnSpc>
              <a:buClr>
                <a:srgbClr val="148677"/>
              </a:buClr>
              <a:buSzPct val="128000"/>
              <a:buFont typeface="Georgia"/>
              <a:buChar char="*"/>
            </a:pPr>
            <a:r>
              <a:rPr b="1" lang="ru-RU" sz="4600" spc="-1" strike="noStrike">
                <a:solidFill>
                  <a:srgbClr val="404040"/>
                </a:solidFill>
                <a:latin typeface="Trebuchet MS"/>
              </a:rPr>
              <a:t>Образец заголовка</a:t>
            </a:r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5"/>
          <p:cNvSpPr>
            <a:spLocks noGrp="1"/>
          </p:cNvSpPr>
          <p:nvPr>
            <p:ph type="body"/>
          </p:nvPr>
        </p:nvSpPr>
        <p:spPr>
          <a:xfrm>
            <a:off x="1143000" y="731520"/>
            <a:ext cx="6400440" cy="3474360"/>
          </a:xfrm>
          <a:prstGeom prst="rect">
            <a:avLst/>
          </a:prstGeom>
        </p:spPr>
        <p:txBody>
          <a:bodyPr>
            <a:noAutofit/>
          </a:bodyPr>
          <a:p>
            <a:pPr marL="228600" indent="-182520">
              <a:lnSpc>
                <a:spcPct val="100000"/>
              </a:lnSpc>
              <a:spcBef>
                <a:spcPts val="439"/>
              </a:spcBef>
              <a:spcAft>
                <a:spcPts val="300"/>
              </a:spcAft>
              <a:buClr>
                <a:srgbClr val="148677"/>
              </a:buClr>
              <a:buSzPct val="130000"/>
              <a:buFont typeface="Georgia"/>
              <a:buChar char="*"/>
            </a:pPr>
            <a:r>
              <a:rPr b="0" lang="ru-RU" sz="2200" spc="-1" strike="noStrike">
                <a:solidFill>
                  <a:srgbClr val="404040"/>
                </a:solidFill>
                <a:latin typeface="Trebuchet MS"/>
              </a:rPr>
              <a:t>Образец текста</a:t>
            </a: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  <a:p>
            <a:pPr lvl="1" marL="548640" indent="-182520">
              <a:lnSpc>
                <a:spcPct val="100000"/>
              </a:lnSpc>
              <a:spcBef>
                <a:spcPts val="400"/>
              </a:spcBef>
              <a:spcAft>
                <a:spcPts val="300"/>
              </a:spcAft>
              <a:buClr>
                <a:srgbClr val="148677"/>
              </a:buClr>
              <a:buSzPct val="130000"/>
              <a:buFont typeface="Georgia"/>
              <a:buChar char="*"/>
            </a:pPr>
            <a:r>
              <a:rPr b="0" lang="ru-RU" sz="2000" spc="-1" strike="noStrike">
                <a:solidFill>
                  <a:srgbClr val="404040"/>
                </a:solidFill>
                <a:latin typeface="Trebuchet MS"/>
              </a:rPr>
              <a:t>Второй уровень</a:t>
            </a:r>
            <a:endParaRPr b="0" lang="ru-RU" sz="2000" spc="-1" strike="noStrike">
              <a:solidFill>
                <a:srgbClr val="404040"/>
              </a:solidFill>
              <a:latin typeface="Trebuchet MS"/>
            </a:endParaRPr>
          </a:p>
          <a:p>
            <a:pPr lvl="2" marL="822960" indent="-182520">
              <a:lnSpc>
                <a:spcPct val="100000"/>
              </a:lnSpc>
              <a:spcBef>
                <a:spcPts val="360"/>
              </a:spcBef>
              <a:spcAft>
                <a:spcPts val="300"/>
              </a:spcAft>
              <a:buClr>
                <a:srgbClr val="148677"/>
              </a:buClr>
              <a:buSzPct val="130000"/>
              <a:buFont typeface="Georgia"/>
              <a:buChar char="*"/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Третий уровень</a:t>
            </a:r>
            <a:endParaRPr b="0" lang="ru-RU" sz="1800" spc="-1" strike="noStrike">
              <a:solidFill>
                <a:srgbClr val="404040"/>
              </a:solidFill>
              <a:latin typeface="Trebuchet MS"/>
            </a:endParaRPr>
          </a:p>
          <a:p>
            <a:pPr lvl="3" marL="1097280" indent="-182520">
              <a:lnSpc>
                <a:spcPct val="100000"/>
              </a:lnSpc>
              <a:spcBef>
                <a:spcPts val="320"/>
              </a:spcBef>
              <a:spcAft>
                <a:spcPts val="300"/>
              </a:spcAft>
              <a:buClr>
                <a:srgbClr val="148677"/>
              </a:buClr>
              <a:buSzPct val="130000"/>
              <a:buFont typeface="Georgia"/>
              <a:buChar char="*"/>
            </a:pPr>
            <a:r>
              <a:rPr b="0" lang="ru-RU" sz="1600" spc="-1" strike="noStrike">
                <a:solidFill>
                  <a:srgbClr val="404040"/>
                </a:solidFill>
                <a:latin typeface="Trebuchet MS"/>
              </a:rPr>
              <a:t>Четвертый уровень</a:t>
            </a:r>
            <a:endParaRPr b="0" lang="ru-RU" sz="1600" spc="-1" strike="noStrike">
              <a:solidFill>
                <a:srgbClr val="404040"/>
              </a:solidFill>
              <a:latin typeface="Trebuchet MS"/>
            </a:endParaRPr>
          </a:p>
          <a:p>
            <a:pPr lvl="4" marL="1389960" indent="-182520">
              <a:lnSpc>
                <a:spcPct val="100000"/>
              </a:lnSpc>
              <a:spcBef>
                <a:spcPts val="281"/>
              </a:spcBef>
              <a:spcAft>
                <a:spcPts val="300"/>
              </a:spcAft>
              <a:buClr>
                <a:srgbClr val="148677"/>
              </a:buClr>
              <a:buSzPct val="130000"/>
              <a:buFont typeface="Georgia"/>
              <a:buChar char="*"/>
            </a:pPr>
            <a:r>
              <a:rPr b="0" lang="ru-RU" sz="1400" spc="-1" strike="noStrike">
                <a:solidFill>
                  <a:srgbClr val="404040"/>
                </a:solidFill>
                <a:latin typeface="Trebuchet MS"/>
              </a:rPr>
              <a:t>Пятый уровень</a:t>
            </a:r>
            <a:endParaRPr b="0" lang="ru-RU" sz="14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dddcdc"/>
            </a:gs>
            <a:gs pos="100000">
              <a:srgbClr val="bab6b6"/>
            </a:gs>
          </a:gsLst>
          <a:path path="circle">
            <a:fillToRect l="50000" t="25000" r="50000" b="7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6"/>
          <p:cNvSpPr/>
          <p:nvPr/>
        </p:nvSpPr>
        <p:spPr>
          <a:xfrm>
            <a:off x="0" y="5105520"/>
            <a:ext cx="9143640" cy="1752120"/>
          </a:xfrm>
          <a:prstGeom prst="rect">
            <a:avLst/>
          </a:prstGeom>
          <a:gradFill rotWithShape="0">
            <a:gsLst>
              <a:gs pos="0">
                <a:srgbClr val="ffffff">
                  <a:alpha val="91372"/>
                </a:srgbClr>
              </a:gs>
              <a:gs pos="100000">
                <a:srgbClr val="e7e6e6">
                  <a:alpha val="79215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2" name="Rectangle 7"/>
          <p:cNvSpPr/>
          <p:nvPr/>
        </p:nvSpPr>
        <p:spPr>
          <a:xfrm>
            <a:off x="0" y="0"/>
            <a:ext cx="9143640" cy="5105160"/>
          </a:xfrm>
          <a:prstGeom prst="rect">
            <a:avLst/>
          </a:prstGeom>
          <a:gradFill rotWithShape="0">
            <a:gsLst>
              <a:gs pos="0">
                <a:srgbClr val="ffffff">
                  <a:alpha val="89019"/>
                </a:srgbClr>
              </a:gs>
              <a:gs pos="100000">
                <a:srgbClr val="e7e6e6">
                  <a:alpha val="79215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Rectangle 8"/>
          <p:cNvSpPr/>
          <p:nvPr/>
        </p:nvSpPr>
        <p:spPr>
          <a:xfrm>
            <a:off x="0" y="3768480"/>
            <a:ext cx="9143640" cy="2285640"/>
          </a:xfrm>
          <a:prstGeom prst="rect">
            <a:avLst/>
          </a:prstGeom>
          <a:gradFill rotWithShape="0">
            <a:gsLst>
              <a:gs pos="0">
                <a:srgbClr val="e7e6e6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4" name="Oval 9"/>
          <p:cNvSpPr/>
          <p:nvPr/>
        </p:nvSpPr>
        <p:spPr>
          <a:xfrm>
            <a:off x="0" y="1600200"/>
            <a:ext cx="9143640" cy="510516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PlaceHolder 1"/>
          <p:cNvSpPr>
            <a:spLocks noGrp="1"/>
          </p:cNvSpPr>
          <p:nvPr>
            <p:ph type="dt"/>
          </p:nvPr>
        </p:nvSpPr>
        <p:spPr>
          <a:xfrm>
            <a:off x="6172200" y="6172200"/>
            <a:ext cx="25142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8942A980-B7F0-40CF-82D3-9178D9478A67}" type="datetime">
              <a:rPr b="1" lang="ru-RU" sz="1100" spc="-1" strike="noStrike">
                <a:solidFill>
                  <a:srgbClr val="808080"/>
                </a:solidFill>
                <a:latin typeface="Calibri"/>
              </a:rPr>
              <a:t>30.5.23</a:t>
            </a:fld>
            <a:endParaRPr b="0" lang="ru-RU" sz="1100" spc="-1" strike="noStrike">
              <a:latin typeface="Times New Roman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ftr"/>
          </p:nvPr>
        </p:nvSpPr>
        <p:spPr>
          <a:xfrm>
            <a:off x="457200" y="6172200"/>
            <a:ext cx="33523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sldNum"/>
          </p:nvPr>
        </p:nvSpPr>
        <p:spPr>
          <a:xfrm>
            <a:off x="3809880" y="6172200"/>
            <a:ext cx="18284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fld id="{94A56BDC-A869-4493-9D7E-71CA29E732B8}" type="slidenum">
              <a:rPr b="1" lang="ru-RU" sz="1200" spc="-1" strike="noStrike">
                <a:solidFill>
                  <a:srgbClr val="808080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ru-RU" sz="4600" spc="-1" strike="noStrike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200" spc="-1" strike="noStrike">
                <a:solidFill>
                  <a:srgbClr val="404040"/>
                </a:solidFill>
                <a:latin typeface="Calibri"/>
              </a:rPr>
              <a:t>Для правки структуры щёлкните мышью</a:t>
            </a:r>
            <a:endParaRPr b="0" lang="ru-RU" sz="2200" spc="-1" strike="noStrike">
              <a:solidFill>
                <a:srgbClr val="40404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404040"/>
                </a:solidFill>
                <a:latin typeface="Calibri"/>
              </a:rPr>
              <a:t>Второй уровень структуры</a:t>
            </a:r>
            <a:endParaRPr b="0" lang="ru-RU" sz="1800" spc="-1" strike="noStrike">
              <a:solidFill>
                <a:srgbClr val="40404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600" spc="-1" strike="noStrike">
                <a:solidFill>
                  <a:srgbClr val="404040"/>
                </a:solidFill>
                <a:latin typeface="Calibri"/>
              </a:rPr>
              <a:t>Третий уровень структуры</a:t>
            </a:r>
            <a:endParaRPr b="0" lang="ru-RU" sz="1600" spc="-1" strike="noStrike">
              <a:solidFill>
                <a:srgbClr val="40404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400" spc="-1" strike="noStrike">
                <a:solidFill>
                  <a:srgbClr val="404040"/>
                </a:solidFill>
                <a:latin typeface="Calibri"/>
              </a:rPr>
              <a:t>Четвёртый уровень структуры</a:t>
            </a:r>
            <a:endParaRPr b="0" lang="ru-RU" sz="1400" spc="-1" strike="noStrike">
              <a:solidFill>
                <a:srgbClr val="40404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40404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40404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40404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chart" Target="../charts/chart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chart" Target="../charts/chart3.xml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chart" Target="../charts/chart4.xml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chart" Target="../charts/chart5.xml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chart" Target="../charts/chart6.xml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Box 2"/>
          <p:cNvSpPr/>
          <p:nvPr/>
        </p:nvSpPr>
        <p:spPr>
          <a:xfrm>
            <a:off x="160200" y="-360"/>
            <a:ext cx="8677080" cy="657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15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МИНИСТЕРСТВО НАУКИ И ВЫСШЕГО ОБРАЗОВАНИЯ</a:t>
            </a:r>
            <a:endParaRPr b="0" lang="ru-RU" sz="1400" spc="-1" strike="noStrike">
              <a:latin typeface="Arial"/>
            </a:endParaRPr>
          </a:p>
          <a:p>
            <a:pPr algn="ctr">
              <a:lnSpc>
                <a:spcPct val="115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РОССИЙСКОЙ ФЕДЕРАЦИИ</a:t>
            </a:r>
            <a:endParaRPr b="0" lang="ru-RU" sz="1400" spc="-1" strike="noStrike">
              <a:latin typeface="Arial"/>
            </a:endParaRPr>
          </a:p>
          <a:p>
            <a:pPr algn="ctr">
              <a:lnSpc>
                <a:spcPct val="115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Федеральное государственное автономное образовательное учреждение высшего образования</a:t>
            </a:r>
            <a:endParaRPr b="0" lang="ru-RU" sz="1400" spc="-1" strike="noStrike">
              <a:latin typeface="Arial"/>
            </a:endParaRPr>
          </a:p>
          <a:p>
            <a:pPr algn="ctr">
              <a:lnSpc>
                <a:spcPct val="115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«КРЫМСКИЙ ФЕДЕРАЛЬНЫЙ УНИВЕРСИТЕТ имени В.И. Вернадского»</a:t>
            </a:r>
            <a:endParaRPr b="0" lang="ru-RU" sz="1400" spc="-1" strike="noStrike">
              <a:latin typeface="Arial"/>
            </a:endParaRPr>
          </a:p>
          <a:p>
            <a:pPr algn="ctr">
              <a:lnSpc>
                <a:spcPct val="115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(ФГАОУ ВО «КФУ им. В.И.Вернадского»)</a:t>
            </a:r>
            <a:endParaRPr b="0" lang="ru-RU" sz="1400" spc="-1" strike="noStrike">
              <a:latin typeface="Arial"/>
            </a:endParaRPr>
          </a:p>
          <a:p>
            <a:pPr algn="ctr">
              <a:lnSpc>
                <a:spcPct val="115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Институт «Медицинская академия имени С.И. Георгиевского»</a:t>
            </a:r>
            <a:endParaRPr b="0" lang="ru-RU" sz="1400" spc="-1" strike="noStrike">
              <a:latin typeface="Arial"/>
            </a:endParaRPr>
          </a:p>
          <a:p>
            <a:pPr algn="ctr">
              <a:lnSpc>
                <a:spcPct val="115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Кафедра психиатрии, наркологии, психотерапии с курсом общей и медицинской психологии</a:t>
            </a:r>
            <a:endParaRPr b="0" lang="ru-RU" sz="1400" spc="-1" strike="noStrike">
              <a:latin typeface="Arial"/>
            </a:endParaRPr>
          </a:p>
          <a:p>
            <a:pPr algn="ctr">
              <a:lnSpc>
                <a:spcPct val="115000"/>
              </a:lnSpc>
            </a:pPr>
            <a:endParaRPr b="0" lang="ru-RU" sz="1400" spc="-1" strike="noStrike">
              <a:latin typeface="Arial"/>
            </a:endParaRPr>
          </a:p>
          <a:p>
            <a:pPr algn="ctr">
              <a:lnSpc>
                <a:spcPct val="115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Огар Максим Вячеславович</a:t>
            </a:r>
            <a:endParaRPr b="0" lang="ru-RU" sz="1400" spc="-1" strike="noStrike">
              <a:latin typeface="Arial"/>
            </a:endParaRPr>
          </a:p>
          <a:p>
            <a:pPr algn="ctr">
              <a:lnSpc>
                <a:spcPct val="115000"/>
              </a:lnSpc>
            </a:pPr>
            <a:endParaRPr b="0" lang="ru-RU" sz="1400" spc="-1" strike="noStrike">
              <a:latin typeface="Arial"/>
            </a:endParaRPr>
          </a:p>
          <a:p>
            <a:pPr algn="ctr">
              <a:lnSpc>
                <a:spcPct val="115000"/>
              </a:lnSpc>
            </a:pPr>
            <a:endParaRPr b="0" lang="ru-RU" sz="1400" spc="-1" strike="noStrike">
              <a:latin typeface="Arial"/>
            </a:endParaRPr>
          </a:p>
          <a:p>
            <a:pPr algn="ctr">
              <a:lnSpc>
                <a:spcPct val="115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Научно-квалификационная работа </a:t>
            </a:r>
            <a:endParaRPr b="0" lang="ru-RU" sz="1400" spc="-1" strike="noStrike">
              <a:latin typeface="Arial"/>
            </a:endParaRPr>
          </a:p>
          <a:p>
            <a:pPr algn="ctr">
              <a:lnSpc>
                <a:spcPct val="115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по теме: </a:t>
            </a:r>
            <a:endParaRPr b="0" lang="ru-RU" sz="1400" spc="-1" strike="noStrike">
              <a:latin typeface="Arial"/>
            </a:endParaRPr>
          </a:p>
          <a:p>
            <a:pPr algn="ctr">
              <a:lnSpc>
                <a:spcPct val="115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«Психическое здоровье медицинских работников в период пандемии COVID-19»</a:t>
            </a:r>
            <a:endParaRPr b="0" lang="ru-RU" sz="1400" spc="-1" strike="noStrike">
              <a:latin typeface="Arial"/>
            </a:endParaRPr>
          </a:p>
          <a:p>
            <a:pPr algn="ctr">
              <a:lnSpc>
                <a:spcPct val="115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специальность: 3.1.17.– «Психиатрия и наркология» </a:t>
            </a:r>
            <a:endParaRPr b="0" lang="ru-RU" sz="1400" spc="-1" strike="noStrike">
              <a:latin typeface="Arial"/>
            </a:endParaRPr>
          </a:p>
          <a:p>
            <a:pPr algn="ctr">
              <a:lnSpc>
                <a:spcPct val="115000"/>
              </a:lnSpc>
            </a:pPr>
            <a:endParaRPr b="0" lang="ru-RU" sz="1400" spc="-1" strike="noStrike">
              <a:latin typeface="Arial"/>
            </a:endParaRPr>
          </a:p>
          <a:p>
            <a:pPr algn="r">
              <a:lnSpc>
                <a:spcPct val="115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Научный руководитель:</a:t>
            </a:r>
            <a:endParaRPr b="0" lang="ru-RU" sz="1400" spc="-1" strike="noStrike">
              <a:latin typeface="Arial"/>
            </a:endParaRPr>
          </a:p>
          <a:p>
            <a:pPr algn="r">
              <a:lnSpc>
                <a:spcPct val="115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Вербенко Виктория Анатольевна,</a:t>
            </a:r>
            <a:endParaRPr b="0" lang="ru-RU" sz="1400" spc="-1" strike="noStrike">
              <a:latin typeface="Arial"/>
            </a:endParaRPr>
          </a:p>
          <a:p>
            <a:pPr algn="r">
              <a:lnSpc>
                <a:spcPct val="115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д.м.н., профессор, заведующая кафедрой</a:t>
            </a:r>
            <a:endParaRPr b="0" lang="ru-RU" sz="1400" spc="-1" strike="noStrike">
              <a:latin typeface="Arial"/>
            </a:endParaRPr>
          </a:p>
          <a:p>
            <a:pPr algn="r">
              <a:lnSpc>
                <a:spcPct val="115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психиатрии, наркологии, психотерапии </a:t>
            </a:r>
            <a:endParaRPr b="0" lang="ru-RU" sz="1400" spc="-1" strike="noStrike">
              <a:latin typeface="Arial"/>
            </a:endParaRPr>
          </a:p>
          <a:p>
            <a:pPr algn="r">
              <a:lnSpc>
                <a:spcPct val="115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с курсом общей и медицинской психологии</a:t>
            </a:r>
            <a:endParaRPr b="0" lang="ru-RU" sz="1400" spc="-1" strike="noStrike">
              <a:latin typeface="Arial"/>
            </a:endParaRPr>
          </a:p>
          <a:p>
            <a:pPr algn="r">
              <a:lnSpc>
                <a:spcPct val="115000"/>
              </a:lnSpc>
            </a:pPr>
            <a:endParaRPr b="0" lang="ru-RU" sz="1400" spc="-1" strike="noStrike">
              <a:latin typeface="Arial"/>
            </a:endParaRPr>
          </a:p>
          <a:p>
            <a:pPr algn="ctr">
              <a:lnSpc>
                <a:spcPct val="115000"/>
              </a:lnSpc>
            </a:pPr>
            <a:endParaRPr b="0" lang="ru-RU" sz="1400" spc="-1" strike="noStrike">
              <a:latin typeface="Arial"/>
            </a:endParaRPr>
          </a:p>
          <a:p>
            <a:pPr algn="ctr">
              <a:lnSpc>
                <a:spcPct val="115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   </a:t>
            </a: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г. Симферополь  2023</a:t>
            </a:r>
            <a:endParaRPr b="0" lang="ru-RU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" name="Диаграмма 5"/>
          <p:cNvGraphicFramePr/>
          <p:nvPr/>
        </p:nvGraphicFramePr>
        <p:xfrm>
          <a:off x="1619640" y="2421000"/>
          <a:ext cx="6095520" cy="4063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65" name="TextBox 6"/>
          <p:cNvSpPr/>
          <p:nvPr/>
        </p:nvSpPr>
        <p:spPr>
          <a:xfrm>
            <a:off x="1043640" y="228240"/>
            <a:ext cx="6840360" cy="63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0000"/>
                </a:solidFill>
                <a:latin typeface="Times New Roman"/>
              </a:rPr>
              <a:t>Депрессивная симптоматика </a:t>
            </a:r>
            <a:endParaRPr b="0" lang="ru-RU" sz="3600" spc="-1" strike="noStrike">
              <a:latin typeface="Arial"/>
            </a:endParaRPr>
          </a:p>
        </p:txBody>
      </p:sp>
      <p:pic>
        <p:nvPicPr>
          <p:cNvPr id="166" name="Picture 2" descr=""/>
          <p:cNvPicPr/>
          <p:nvPr/>
        </p:nvPicPr>
        <p:blipFill>
          <a:blip r:embed="rId2"/>
          <a:stretch/>
        </p:blipFill>
        <p:spPr>
          <a:xfrm>
            <a:off x="794520" y="1556640"/>
            <a:ext cx="7770600" cy="4392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Box 1"/>
          <p:cNvSpPr/>
          <p:nvPr/>
        </p:nvSpPr>
        <p:spPr>
          <a:xfrm>
            <a:off x="899640" y="332640"/>
            <a:ext cx="7344360" cy="1065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000000"/>
                </a:solidFill>
                <a:latin typeface="Times New Roman"/>
              </a:rPr>
              <a:t>Частота депрессивной симптоматики у обследованного контингента</a:t>
            </a:r>
            <a:endParaRPr b="0" lang="ru-RU" sz="3200" spc="-1" strike="noStrike">
              <a:latin typeface="Arial"/>
            </a:endParaRPr>
          </a:p>
        </p:txBody>
      </p:sp>
      <p:graphicFrame>
        <p:nvGraphicFramePr>
          <p:cNvPr id="168" name="Диаграмма 4"/>
          <p:cNvGraphicFramePr/>
          <p:nvPr/>
        </p:nvGraphicFramePr>
        <p:xfrm>
          <a:off x="1177560" y="1484640"/>
          <a:ext cx="7426440" cy="482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9" name="Диаграмма 4"/>
          <p:cNvGraphicFramePr/>
          <p:nvPr/>
        </p:nvGraphicFramePr>
        <p:xfrm>
          <a:off x="1187640" y="332640"/>
          <a:ext cx="7272360" cy="5616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Box 4"/>
          <p:cNvSpPr/>
          <p:nvPr/>
        </p:nvSpPr>
        <p:spPr>
          <a:xfrm>
            <a:off x="1115640" y="332640"/>
            <a:ext cx="7128360" cy="94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000000"/>
                </a:solidFill>
                <a:latin typeface="Times New Roman"/>
              </a:rPr>
              <a:t>Частота депрессивной симптоматики в группах исследования</a:t>
            </a:r>
            <a:endParaRPr b="0" lang="ru-RU" sz="2800" spc="-1" strike="noStrike">
              <a:latin typeface="Arial"/>
            </a:endParaRPr>
          </a:p>
        </p:txBody>
      </p:sp>
      <p:pic>
        <p:nvPicPr>
          <p:cNvPr id="171" name="" descr=""/>
          <p:cNvPicPr/>
          <p:nvPr/>
        </p:nvPicPr>
        <p:blipFill>
          <a:blip r:embed="rId1"/>
          <a:stretch/>
        </p:blipFill>
        <p:spPr>
          <a:xfrm>
            <a:off x="825480" y="1625760"/>
            <a:ext cx="8102520" cy="4025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Box 17"/>
          <p:cNvSpPr/>
          <p:nvPr/>
        </p:nvSpPr>
        <p:spPr>
          <a:xfrm>
            <a:off x="906480" y="433440"/>
            <a:ext cx="6587280" cy="118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latin typeface="Times New Roman"/>
              </a:rPr>
              <a:t>Оценка достоверности влияния различных факторов риска на степень выраженности депрессивной симптоматики </a:t>
            </a:r>
            <a:endParaRPr b="0" lang="ru-RU" sz="2400" spc="-1" strike="noStrike">
              <a:latin typeface="Arial"/>
            </a:endParaRPr>
          </a:p>
        </p:txBody>
      </p:sp>
      <p:graphicFrame>
        <p:nvGraphicFramePr>
          <p:cNvPr id="173" name="Таблица 22"/>
          <p:cNvGraphicFramePr/>
          <p:nvPr/>
        </p:nvGraphicFramePr>
        <p:xfrm>
          <a:off x="1043640" y="1772640"/>
          <a:ext cx="6912360" cy="3456000"/>
        </p:xfrm>
        <a:graphic>
          <a:graphicData uri="http://schemas.openxmlformats.org/drawingml/2006/table">
            <a:tbl>
              <a:tblPr/>
              <a:tblGrid>
                <a:gridCol w="3354120"/>
                <a:gridCol w="1253160"/>
                <a:gridCol w="1153080"/>
                <a:gridCol w="1152000"/>
              </a:tblGrid>
              <a:tr h="356400"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Факторы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</a:pPr>
                      <a:r>
                        <a:rPr b="1" lang="ru-RU" sz="1400" spc="-1" strike="noStrike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ОШ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</a:pPr>
                      <a:r>
                        <a:rPr b="1" lang="ru-RU" sz="1400" spc="-1" strike="noStrike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ДИ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</a:pPr>
                      <a:r>
                        <a:rPr b="1" lang="ru-RU" sz="1400" spc="-1" strike="noStrike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р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19920">
                <a:tc>
                  <a:txBody>
                    <a:bodyPr lIns="68400" rIns="68400" tIns="0" bIns="0" anchor="ctr">
                      <a:noAutofit/>
                    </a:bodyPr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Возраст младше 40 лет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7,8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3,1-6,2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0,010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19920">
                <a:tc>
                  <a:txBody>
                    <a:bodyPr lIns="68400" rIns="68400" tIns="0" bIns="0" anchor="ctr">
                      <a:noAutofit/>
                    </a:bodyPr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Женский пол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5,5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2,8-7,9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0,014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19920">
                <a:tc>
                  <a:txBody>
                    <a:bodyPr lIns="68400" rIns="68400" tIns="0" bIns="0" anchor="ctr">
                      <a:noAutofit/>
                    </a:bodyPr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Отсутствие официального брака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2,1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3,8-5,1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0,016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19920">
                <a:tc>
                  <a:txBody>
                    <a:bodyPr lIns="68400" rIns="68400" tIns="0" bIns="0" anchor="ctr">
                      <a:noAutofit/>
                    </a:bodyPr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Передовой профиль работы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3,7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2,5-11,2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0,003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19920">
                <a:tc>
                  <a:txBody>
                    <a:bodyPr lIns="68400" rIns="68400" tIns="0" bIns="0" anchor="ctr">
                      <a:noAutofit/>
                    </a:bodyPr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Должность медсестры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6,4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4,9-8,4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0,004</a:t>
                      </a:r>
                      <a:endParaRPr b="0" lang="ru-RU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Rectangle 2"/>
          <p:cNvSpPr/>
          <p:nvPr/>
        </p:nvSpPr>
        <p:spPr>
          <a:xfrm>
            <a:off x="1403640" y="1845000"/>
            <a:ext cx="9143640" cy="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5" name="Rectangle 3"/>
          <p:cNvSpPr/>
          <p:nvPr/>
        </p:nvSpPr>
        <p:spPr>
          <a:xfrm>
            <a:off x="1403640" y="5045400"/>
            <a:ext cx="9143640" cy="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6" name="TextBox 17"/>
          <p:cNvSpPr/>
          <p:nvPr/>
        </p:nvSpPr>
        <p:spPr>
          <a:xfrm>
            <a:off x="611640" y="116640"/>
            <a:ext cx="7992360" cy="94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000000"/>
                </a:solidFill>
                <a:latin typeface="Times New Roman"/>
              </a:rPr>
              <a:t>Представлена частота болевого синдрома различной локализации у опрошенных врачей 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77" name="TextBox 19"/>
          <p:cNvSpPr/>
          <p:nvPr/>
        </p:nvSpPr>
        <p:spPr>
          <a:xfrm>
            <a:off x="6001920" y="1211400"/>
            <a:ext cx="2962080" cy="1004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graphicFrame>
        <p:nvGraphicFramePr>
          <p:cNvPr id="178" name="Диаграмма 6"/>
          <p:cNvGraphicFramePr/>
          <p:nvPr/>
        </p:nvGraphicFramePr>
        <p:xfrm>
          <a:off x="899640" y="1412640"/>
          <a:ext cx="7704360" cy="47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Box 7"/>
          <p:cNvSpPr/>
          <p:nvPr/>
        </p:nvSpPr>
        <p:spPr>
          <a:xfrm>
            <a:off x="0" y="275040"/>
            <a:ext cx="9143640" cy="94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000000"/>
                </a:solidFill>
                <a:latin typeface="Times New Roman"/>
              </a:rPr>
              <a:t>Частота болевого синдрома различной локализации у опрошенных медицинских сестер </a:t>
            </a:r>
            <a:endParaRPr b="0" lang="ru-RU" sz="2800" spc="-1" strike="noStrike">
              <a:latin typeface="Arial"/>
            </a:endParaRPr>
          </a:p>
        </p:txBody>
      </p:sp>
      <p:graphicFrame>
        <p:nvGraphicFramePr>
          <p:cNvPr id="180" name="Диаграмма 5"/>
          <p:cNvGraphicFramePr/>
          <p:nvPr/>
        </p:nvGraphicFramePr>
        <p:xfrm>
          <a:off x="755640" y="1628640"/>
          <a:ext cx="8064360" cy="45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Box 3"/>
          <p:cNvSpPr/>
          <p:nvPr/>
        </p:nvSpPr>
        <p:spPr>
          <a:xfrm>
            <a:off x="179640" y="908640"/>
            <a:ext cx="9143640" cy="94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000000"/>
                </a:solidFill>
                <a:latin typeface="Times New Roman"/>
              </a:rPr>
              <a:t>Частота различных жалоб соматического характера у опрошенных врачей </a:t>
            </a:r>
            <a:endParaRPr b="0" lang="ru-RU" sz="2800" spc="-1" strike="noStrike">
              <a:latin typeface="Arial"/>
            </a:endParaRPr>
          </a:p>
        </p:txBody>
      </p:sp>
      <p:pic>
        <p:nvPicPr>
          <p:cNvPr id="182" name="Picture 2" descr=""/>
          <p:cNvPicPr/>
          <p:nvPr/>
        </p:nvPicPr>
        <p:blipFill>
          <a:blip r:embed="rId1"/>
          <a:stretch/>
        </p:blipFill>
        <p:spPr>
          <a:xfrm>
            <a:off x="755640" y="1925640"/>
            <a:ext cx="7952760" cy="4239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Box 65"/>
          <p:cNvSpPr/>
          <p:nvPr/>
        </p:nvSpPr>
        <p:spPr>
          <a:xfrm>
            <a:off x="1245960" y="236520"/>
            <a:ext cx="6725520" cy="1370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000000"/>
                </a:solidFill>
                <a:latin typeface="Times New Roman"/>
              </a:rPr>
              <a:t>Частота различных жалоб соматического характера у опрошенных у медицинских сестер</a:t>
            </a:r>
            <a:endParaRPr b="0" lang="ru-RU" sz="2800" spc="-1" strike="noStrike">
              <a:latin typeface="Arial"/>
            </a:endParaRPr>
          </a:p>
        </p:txBody>
      </p:sp>
      <p:pic>
        <p:nvPicPr>
          <p:cNvPr id="184" name="Picture 2" descr=""/>
          <p:cNvPicPr/>
          <p:nvPr/>
        </p:nvPicPr>
        <p:blipFill>
          <a:blip r:embed="rId1"/>
          <a:stretch/>
        </p:blipFill>
        <p:spPr>
          <a:xfrm>
            <a:off x="899640" y="1772640"/>
            <a:ext cx="7574040" cy="4383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Объект 2"/>
          <p:cNvSpPr txBox="1"/>
          <p:nvPr/>
        </p:nvSpPr>
        <p:spPr>
          <a:xfrm>
            <a:off x="467640" y="548640"/>
            <a:ext cx="8496720" cy="64083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46080">
              <a:lnSpc>
                <a:spcPct val="100000"/>
              </a:lnSpc>
              <a:spcBef>
                <a:spcPts val="479"/>
              </a:spcBef>
              <a:spcAft>
                <a:spcPts val="300"/>
              </a:spcAft>
              <a:tabLst>
                <a:tab algn="l" pos="0"/>
              </a:tabLst>
            </a:pPr>
            <a:r>
              <a:rPr b="1" lang="ru-RU" sz="2400" spc="-1" strike="noStrike">
                <a:solidFill>
                  <a:srgbClr val="404040"/>
                </a:solidFill>
                <a:latin typeface="Calibri"/>
              </a:rPr>
              <a:t>ВЫВОДЫ</a:t>
            </a:r>
            <a:r>
              <a:rPr b="0" lang="ru-RU" sz="2200" spc="-1" strike="noStrike">
                <a:solidFill>
                  <a:srgbClr val="404040"/>
                </a:solidFill>
                <a:latin typeface="Calibri"/>
              </a:rPr>
              <a:t>:</a:t>
            </a: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  <a:p>
            <a:pPr marL="503280" indent="-456840">
              <a:lnSpc>
                <a:spcPct val="100000"/>
              </a:lnSpc>
              <a:spcBef>
                <a:spcPts val="439"/>
              </a:spcBef>
              <a:spcAft>
                <a:spcPts val="300"/>
              </a:spcAft>
              <a:buClr>
                <a:srgbClr val="548235"/>
              </a:buClr>
              <a:buSzPct val="130000"/>
              <a:buFont typeface="Georgia"/>
              <a:buAutoNum type="arabicPeriod"/>
              <a:tabLst>
                <a:tab algn="l" pos="0"/>
              </a:tabLst>
            </a:pPr>
            <a:r>
              <a:rPr b="0" lang="ru-RU" sz="2200" spc="-1" strike="noStrike">
                <a:solidFill>
                  <a:srgbClr val="404040"/>
                </a:solidFill>
                <a:latin typeface="Times New Roman"/>
              </a:rPr>
              <a:t>Пандемия COVID-19 существенно повлияла на психическое здоровье медицинских работников, что обусловлено рядом факторов, таких как высокая нагрузка на работе, страх за свое здоровье и здоровье близких, длительные смены, нехватка защитных средств и другие.</a:t>
            </a: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  <a:p>
            <a:pPr marL="503280" indent="-456840">
              <a:lnSpc>
                <a:spcPct val="100000"/>
              </a:lnSpc>
              <a:spcBef>
                <a:spcPts val="439"/>
              </a:spcBef>
              <a:spcAft>
                <a:spcPts val="300"/>
              </a:spcAft>
              <a:buClr>
                <a:srgbClr val="548235"/>
              </a:buClr>
              <a:buSzPct val="130000"/>
              <a:buFont typeface="Georgia"/>
              <a:buAutoNum type="arabicPeriod"/>
              <a:tabLst>
                <a:tab algn="l" pos="0"/>
              </a:tabLst>
            </a:pPr>
            <a:r>
              <a:rPr b="0" lang="ru-RU" sz="2200" spc="-1" strike="noStrike">
                <a:solidFill>
                  <a:srgbClr val="404040"/>
                </a:solidFill>
                <a:latin typeface="Times New Roman"/>
              </a:rPr>
              <a:t>В ходе исследования было выявлено, что наиболее часто медицинские работники сталкиваются с проявлениями стресса, тревоги, депрессии и профессионального выгорания. Эти состояния могут негативно сказываться на их работоспособности, качестве медицинской помощи и, в конечном итоге, на собственном здоровье.</a:t>
            </a: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  <a:p>
            <a:pPr marL="503280" indent="-456840">
              <a:lnSpc>
                <a:spcPct val="100000"/>
              </a:lnSpc>
              <a:spcBef>
                <a:spcPts val="439"/>
              </a:spcBef>
              <a:spcAft>
                <a:spcPts val="300"/>
              </a:spcAft>
              <a:buClr>
                <a:srgbClr val="548235"/>
              </a:buClr>
              <a:buSzPct val="130000"/>
              <a:buFont typeface="Georgia"/>
              <a:buAutoNum type="arabicPeriod"/>
              <a:tabLst>
                <a:tab algn="l" pos="0"/>
              </a:tabLst>
            </a:pPr>
            <a:r>
              <a:rPr b="0" lang="ru-RU" sz="2200" spc="-1" strike="noStrike">
                <a:solidFill>
                  <a:srgbClr val="404040"/>
                </a:solidFill>
                <a:latin typeface="Times New Roman"/>
              </a:rPr>
              <a:t>Важным направлением для улучшения психического здоровья медицинских работников является разработка и внедрение программ психологической поддержки, а также обучение специалистов методам снижения стресса и управления эмоциями</a:t>
            </a: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Объект 2"/>
          <p:cNvSpPr txBox="1"/>
          <p:nvPr/>
        </p:nvSpPr>
        <p:spPr>
          <a:xfrm>
            <a:off x="900000" y="1916280"/>
            <a:ext cx="7488000" cy="467964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45720">
              <a:lnSpc>
                <a:spcPct val="100000"/>
              </a:lnSpc>
              <a:spcBef>
                <a:spcPts val="439"/>
              </a:spcBef>
              <a:spcAft>
                <a:spcPts val="300"/>
              </a:spcAft>
              <a:tabLst>
                <a:tab algn="l" pos="0"/>
              </a:tabLst>
            </a:pPr>
            <a:r>
              <a:rPr b="0" lang="ru-RU" sz="2200" spc="-1" strike="noStrike">
                <a:solidFill>
                  <a:srgbClr val="404040"/>
                </a:solidFill>
                <a:latin typeface="Times New Roman"/>
              </a:rPr>
              <a:t>Пандемия коронавируса  2019 года (COVID-19), вызванная тяжелым острым респираторным коронавирусным синдромом 2 (SARS-CoV-2), с более чем 261 миллионом зарегистрированных случаев инфицирования во всем мире и более чем 5,3 миллионами смертей , оказала беспрецедентное глобальное воздействие на общественное здравоохранение и качество жизни .</a:t>
            </a: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  <a:p>
            <a:pPr marL="45720">
              <a:lnSpc>
                <a:spcPct val="100000"/>
              </a:lnSpc>
              <a:spcBef>
                <a:spcPts val="439"/>
              </a:spcBef>
              <a:spcAft>
                <a:spcPts val="300"/>
              </a:spcAft>
              <a:tabLst>
                <a:tab algn="l" pos="0"/>
              </a:tabLst>
            </a:pPr>
            <a:r>
              <a:rPr b="0" lang="ru-RU" sz="2200" spc="-1" strike="noStrike">
                <a:solidFill>
                  <a:srgbClr val="404040"/>
                </a:solidFill>
                <a:latin typeface="Times New Roman"/>
              </a:rPr>
              <a:t>По мере распространения пандемии COVID-19 по всему миру , психологическое воздействие все больше поражала уязвимые группы населения, включая работников здравоохранения, лиц, находящихся на карантине, пациентов с хроническими медицинскими заболеваниями и психическими расстройствами, а также население в целом </a:t>
            </a:r>
            <a:r>
              <a:rPr b="0" lang="ru-RU" sz="2200" spc="-1" strike="noStrike">
                <a:solidFill>
                  <a:srgbClr val="404040"/>
                </a:solidFill>
                <a:latin typeface="Trebuchet MS"/>
              </a:rPr>
              <a:t>.</a:t>
            </a: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4" name="TextBox 2"/>
          <p:cNvSpPr/>
          <p:nvPr/>
        </p:nvSpPr>
        <p:spPr>
          <a:xfrm>
            <a:off x="900000" y="548640"/>
            <a:ext cx="6480360" cy="821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4800" spc="-1" strike="noStrike">
                <a:solidFill>
                  <a:srgbClr val="000000"/>
                </a:solidFill>
                <a:latin typeface="Calibri"/>
              </a:rPr>
              <a:t>Актуальность темы</a:t>
            </a:r>
            <a:endParaRPr b="0" lang="ru-RU" sz="4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Объект 2"/>
          <p:cNvSpPr txBox="1"/>
          <p:nvPr/>
        </p:nvSpPr>
        <p:spPr>
          <a:xfrm>
            <a:off x="971640" y="1412640"/>
            <a:ext cx="7317000" cy="347436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66000"/>
          </a:bodyPr>
          <a:p>
            <a:pPr marL="503280" indent="-456840">
              <a:lnSpc>
                <a:spcPct val="100000"/>
              </a:lnSpc>
              <a:spcBef>
                <a:spcPts val="439"/>
              </a:spcBef>
              <a:spcAft>
                <a:spcPts val="300"/>
              </a:spcAft>
              <a:buClr>
                <a:srgbClr val="548235"/>
              </a:buClr>
              <a:buSzPct val="130000"/>
              <a:buFont typeface="Calibri Light"/>
              <a:buAutoNum type="arabicPeriod" startAt="4"/>
            </a:pPr>
            <a:r>
              <a:rPr b="0" lang="ru-RU" sz="2200" spc="-1" strike="noStrike">
                <a:solidFill>
                  <a:srgbClr val="404040"/>
                </a:solidFill>
                <a:latin typeface="Times New Roman"/>
              </a:rPr>
              <a:t>Для дальнейших исследований крайне важно изучение долгосрочных последствий пандемии COVID-19 на психическое здоровье медицинского персонала. Это позволит выявить прогностические факторы, определить группы риска и разработать индивидуализированные программы поддержки для данной профессиональной категории.</a:t>
            </a: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  <a:p>
            <a:pPr marL="503280" indent="-456840">
              <a:lnSpc>
                <a:spcPct val="100000"/>
              </a:lnSpc>
              <a:spcBef>
                <a:spcPts val="439"/>
              </a:spcBef>
              <a:spcAft>
                <a:spcPts val="300"/>
              </a:spcAft>
              <a:buClr>
                <a:srgbClr val="548235"/>
              </a:buClr>
              <a:buSzPct val="130000"/>
              <a:buFont typeface="Calibri Light"/>
              <a:buAutoNum type="arabicPeriod" startAt="4"/>
            </a:pPr>
            <a:r>
              <a:rPr b="0" lang="ru-RU" sz="2200" spc="-1" strike="noStrike">
                <a:solidFill>
                  <a:srgbClr val="404040"/>
                </a:solidFill>
                <a:latin typeface="Times New Roman"/>
              </a:rPr>
              <a:t>Полученные результаты таких исследований могут помочь повысить осведомленность общества и профессионального сообщества о проблемах психического здоровья медицинского персонала в условиях пандемии и ознакомить с необходимостью внедрения мер для улучшения их психологического благополучия. </a:t>
            </a:r>
            <a:endParaRPr b="0" lang="ru-RU" sz="2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Заголовок 1"/>
          <p:cNvSpPr txBox="1"/>
          <p:nvPr/>
        </p:nvSpPr>
        <p:spPr>
          <a:xfrm>
            <a:off x="1187640" y="2493000"/>
            <a:ext cx="6511680" cy="11426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4600" spc="-1" strike="noStrike">
                <a:solidFill>
                  <a:srgbClr val="404040"/>
                </a:solidFill>
                <a:latin typeface="Calibri Light"/>
              </a:rPr>
              <a:t>Спасибо за внимание!</a:t>
            </a:r>
            <a:endParaRPr b="0" lang="ru-RU" sz="4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AutoShape 12"/>
          <p:cNvSpPr/>
          <p:nvPr/>
        </p:nvSpPr>
        <p:spPr>
          <a:xfrm>
            <a:off x="1143000" y="1981080"/>
            <a:ext cx="3833280" cy="3833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4" y="10800"/>
                </a:moveTo>
                <a:cubicBezTo>
                  <a:pt x="1914" y="15708"/>
                  <a:pt x="5892" y="19686"/>
                  <a:pt x="10800" y="19686"/>
                </a:cubicBezTo>
                <a:cubicBezTo>
                  <a:pt x="15708" y="19686"/>
                  <a:pt x="19686" y="15708"/>
                  <a:pt x="19686" y="10800"/>
                </a:cubicBezTo>
                <a:cubicBezTo>
                  <a:pt x="19686" y="5892"/>
                  <a:pt x="15708" y="1914"/>
                  <a:pt x="10800" y="1914"/>
                </a:cubicBezTo>
                <a:cubicBezTo>
                  <a:pt x="5892" y="1914"/>
                  <a:pt x="1914" y="5892"/>
                  <a:pt x="1914" y="10800"/>
                </a:cubicBezTo>
                <a:close/>
              </a:path>
            </a:pathLst>
          </a:custGeom>
          <a:gradFill rotWithShape="0">
            <a:gsLst>
              <a:gs pos="0">
                <a:srgbClr val="218787">
                  <a:alpha val="12156"/>
                </a:srgbClr>
              </a:gs>
              <a:gs pos="50000">
                <a:srgbClr val="33cccc"/>
              </a:gs>
              <a:gs pos="100000">
                <a:srgbClr val="218787">
                  <a:alpha val="12156"/>
                </a:srgbClr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6" name="Oval 11"/>
          <p:cNvSpPr/>
          <p:nvPr/>
        </p:nvSpPr>
        <p:spPr>
          <a:xfrm>
            <a:off x="1447920" y="2286000"/>
            <a:ext cx="3200040" cy="3200040"/>
          </a:xfrm>
          <a:prstGeom prst="ellipse">
            <a:avLst/>
          </a:prstGeom>
          <a:gradFill rotWithShape="0">
            <a:gsLst>
              <a:gs pos="0">
                <a:srgbClr val="41d592"/>
              </a:gs>
              <a:gs pos="100000">
                <a:srgbClr val="29875c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7" name="AutoShape 13"/>
          <p:cNvSpPr/>
          <p:nvPr/>
        </p:nvSpPr>
        <p:spPr>
          <a:xfrm>
            <a:off x="3852720" y="2275200"/>
            <a:ext cx="3781080" cy="49968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ffff"/>
              </a:gs>
              <a:gs pos="100000">
                <a:srgbClr val="fbffff"/>
              </a:gs>
            </a:gsLst>
            <a:lin ang="0"/>
          </a:gradFill>
          <a:ln w="38100">
            <a:solidFill>
              <a:srgbClr val="80808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Arial"/>
              </a:rPr>
              <a:t>Стресс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48" name="AutoShape 14"/>
          <p:cNvSpPr/>
          <p:nvPr/>
        </p:nvSpPr>
        <p:spPr>
          <a:xfrm>
            <a:off x="4183200" y="2973240"/>
            <a:ext cx="3781080" cy="49824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bfeae"/>
              </a:gs>
              <a:gs pos="100000">
                <a:srgbClr val="fbfefa"/>
              </a:gs>
            </a:gsLst>
            <a:lin ang="0"/>
          </a:gradFill>
          <a:ln w="38100">
            <a:solidFill>
              <a:srgbClr val="80808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Arial"/>
              </a:rPr>
              <a:t>Тревожность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49" name="AutoShape 15"/>
          <p:cNvSpPr/>
          <p:nvPr/>
        </p:nvSpPr>
        <p:spPr>
          <a:xfrm>
            <a:off x="4449600" y="3633840"/>
            <a:ext cx="3779640" cy="49968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ffff"/>
              </a:gs>
              <a:gs pos="100000">
                <a:srgbClr val="fbffff"/>
              </a:gs>
            </a:gsLst>
            <a:lin ang="0"/>
          </a:gradFill>
          <a:ln w="38100">
            <a:solidFill>
              <a:srgbClr val="80808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Arial"/>
              </a:rPr>
              <a:t>Депрессия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50" name="AutoShape 16"/>
          <p:cNvSpPr/>
          <p:nvPr/>
        </p:nvSpPr>
        <p:spPr>
          <a:xfrm>
            <a:off x="4183200" y="4294080"/>
            <a:ext cx="3781080" cy="49968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bfeae"/>
              </a:gs>
              <a:gs pos="100000">
                <a:srgbClr val="fbfefa"/>
              </a:gs>
            </a:gsLst>
            <a:lin ang="0"/>
          </a:gradFill>
          <a:ln w="38100">
            <a:solidFill>
              <a:srgbClr val="80808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Arial"/>
              </a:rPr>
              <a:t>       </a:t>
            </a:r>
            <a:r>
              <a:rPr b="1" lang="ru-RU" sz="1400" spc="-1" strike="noStrike">
                <a:solidFill>
                  <a:srgbClr val="000000"/>
                </a:solidFill>
                <a:latin typeface="Arial"/>
              </a:rPr>
              <a:t>Посттравматическое стрессовое расстройство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51" name="AutoShape 17"/>
          <p:cNvSpPr/>
          <p:nvPr/>
        </p:nvSpPr>
        <p:spPr>
          <a:xfrm>
            <a:off x="3852720" y="4956120"/>
            <a:ext cx="3781080" cy="49968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ffff"/>
              </a:gs>
              <a:gs pos="100000">
                <a:srgbClr val="fbffff"/>
              </a:gs>
            </a:gsLst>
            <a:lin ang="0"/>
          </a:gradFill>
          <a:ln w="38100">
            <a:solidFill>
              <a:srgbClr val="80808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latin typeface="Arial"/>
              </a:rPr>
              <a:t>Риск самоубийств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52" name="Text Box 18"/>
          <p:cNvSpPr/>
          <p:nvPr/>
        </p:nvSpPr>
        <p:spPr>
          <a:xfrm>
            <a:off x="2155680" y="3575880"/>
            <a:ext cx="1778400" cy="577800"/>
          </a:xfrm>
          <a:prstGeom prst="rect">
            <a:avLst/>
          </a:prstGeom>
          <a:noFill/>
          <a:ln w="0">
            <a:noFill/>
          </a:ln>
          <a:effectLst>
            <a:outerShdw algn="ctr" dir="2700000" dist="35638" rotWithShape="0">
              <a:srgbClr val="000000"/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ff0000"/>
                </a:solidFill>
                <a:latin typeface="Calibri"/>
              </a:rPr>
              <a:t>COVID-19</a:t>
            </a:r>
            <a:endParaRPr b="0" lang="ru-RU" sz="3200" spc="-1" strike="noStrike">
              <a:latin typeface="Arial"/>
            </a:endParaRPr>
          </a:p>
        </p:txBody>
      </p:sp>
      <p:sp>
        <p:nvSpPr>
          <p:cNvPr id="153" name="TextBox 11"/>
          <p:cNvSpPr/>
          <p:nvPr/>
        </p:nvSpPr>
        <p:spPr>
          <a:xfrm>
            <a:off x="0" y="404640"/>
            <a:ext cx="9143640" cy="63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Calibri"/>
              </a:rPr>
              <a:t>Влияние </a:t>
            </a:r>
            <a:r>
              <a:rPr b="0" lang="en-US" sz="3600" spc="-1" strike="noStrike">
                <a:solidFill>
                  <a:srgbClr val="000000"/>
                </a:solidFill>
                <a:latin typeface="Calibri"/>
              </a:rPr>
              <a:t>COVID-19</a:t>
            </a:r>
            <a:r>
              <a:rPr b="0" lang="ru-RU" sz="3600" spc="-1" strike="noStrike">
                <a:solidFill>
                  <a:srgbClr val="000000"/>
                </a:solidFill>
                <a:latin typeface="Calibri"/>
              </a:rPr>
              <a:t> на психическое здоровье</a:t>
            </a:r>
            <a:endParaRPr b="0" lang="ru-RU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Объект 2"/>
          <p:cNvSpPr txBox="1"/>
          <p:nvPr/>
        </p:nvSpPr>
        <p:spPr>
          <a:xfrm>
            <a:off x="1043640" y="1484640"/>
            <a:ext cx="7416360" cy="41227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44280">
              <a:lnSpc>
                <a:spcPct val="100000"/>
              </a:lnSpc>
              <a:spcBef>
                <a:spcPts val="561"/>
              </a:spcBef>
              <a:spcAft>
                <a:spcPts val="300"/>
              </a:spcAft>
              <a:tabLst>
                <a:tab algn="l" pos="0"/>
              </a:tabLst>
            </a:pPr>
            <a:r>
              <a:rPr b="0" lang="ru-RU" sz="2800" spc="-1" strike="noStrike">
                <a:solidFill>
                  <a:srgbClr val="404040"/>
                </a:solidFill>
                <a:latin typeface="Times New Roman"/>
              </a:rPr>
              <a:t> </a:t>
            </a:r>
            <a:r>
              <a:rPr b="0" lang="ru-RU" sz="1400" spc="-1" strike="noStrike">
                <a:solidFill>
                  <a:srgbClr val="404040"/>
                </a:solidFill>
                <a:latin typeface="Times New Roman"/>
                <a:ea typeface="WenQuanYi Zen Hei Sharp"/>
              </a:rPr>
              <a:t>1.Впервые выполнено исследование особенностей влияния пандемии COVID-19 на психическое здоровье медицинских работников с учетом различных факторов, таких как специализация, стаж работы, географическое расположение и др.</a:t>
            </a:r>
            <a:endParaRPr b="0" lang="ru-RU" sz="1400" spc="-1" strike="noStrike">
              <a:solidFill>
                <a:srgbClr val="404040"/>
              </a:solidFill>
              <a:latin typeface="Trebuchet MS"/>
            </a:endParaRPr>
          </a:p>
          <a:p>
            <a:pPr algn="just">
              <a:lnSpc>
                <a:spcPct val="150000"/>
              </a:lnSpc>
              <a:spcBef>
                <a:spcPts val="765"/>
              </a:spcBef>
            </a:pPr>
            <a:r>
              <a:rPr b="0" lang="ru-RU" sz="1400" spc="-1" strike="noStrike">
                <a:solidFill>
                  <a:srgbClr val="404040"/>
                </a:solidFill>
                <a:latin typeface="Times New Roman"/>
              </a:rPr>
              <a:t>  </a:t>
            </a:r>
            <a:r>
              <a:rPr b="0" lang="ru-RU" sz="1400" spc="-1" strike="noStrike">
                <a:solidFill>
                  <a:srgbClr val="404040"/>
                </a:solidFill>
                <a:latin typeface="Times New Roman"/>
              </a:rPr>
              <a:t>2. Впервые выполнена оценка эффективности существующих методов и подходов к поддержанию психического здоровья медицинских работников в условиях пандемии, выявление их преимуществ и недостатков.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  <a:p>
            <a:pPr algn="just">
              <a:lnSpc>
                <a:spcPct val="150000"/>
              </a:lnSpc>
              <a:spcBef>
                <a:spcPts val="765"/>
              </a:spcBef>
            </a:pPr>
            <a:r>
              <a:rPr b="0" lang="ru-RU" sz="1400" spc="-1" strike="noStrike">
                <a:solidFill>
                  <a:srgbClr val="404040"/>
                </a:solidFill>
                <a:latin typeface="Times New Roman"/>
              </a:rPr>
              <a:t>     </a:t>
            </a:r>
            <a:r>
              <a:rPr b="0" lang="ru-RU" sz="1400" spc="-1" strike="noStrike">
                <a:solidFill>
                  <a:srgbClr val="404040"/>
                </a:solidFill>
                <a:latin typeface="Times New Roman"/>
              </a:rPr>
              <a:t>3.Впервые разработаны комплексные и индивидуализированные программы поддержки психического здоровья</a:t>
            </a:r>
            <a:r>
              <a:rPr b="0" lang="ru-RU" sz="2800" spc="-1" strike="noStrike">
                <a:solidFill>
                  <a:srgbClr val="404040"/>
                </a:solidFill>
                <a:latin typeface="Times New Roman"/>
              </a:rPr>
              <a:t> </a:t>
            </a:r>
            <a:r>
              <a:rPr b="0" lang="ru-RU" sz="1400" spc="-1" strike="noStrike">
                <a:solidFill>
                  <a:srgbClr val="404040"/>
                </a:solidFill>
                <a:latin typeface="Times New Roman"/>
              </a:rPr>
              <a:t>медицинских работников, которые учитывают особенности их профессиональной деятельности и потребности.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  <a:p>
            <a:pPr algn="just">
              <a:lnSpc>
                <a:spcPct val="150000"/>
              </a:lnSpc>
              <a:spcBef>
                <a:spcPts val="765"/>
              </a:spcBef>
            </a:pPr>
            <a:r>
              <a:rPr b="0" lang="ru-RU" sz="1400" spc="-1" strike="noStrike">
                <a:solidFill>
                  <a:srgbClr val="404040"/>
                </a:solidFill>
                <a:latin typeface="Times New Roman"/>
              </a:rPr>
              <a:t>     </a:t>
            </a:r>
            <a:r>
              <a:rPr b="0" lang="ru-RU" sz="1400" spc="-1" strike="noStrike">
                <a:solidFill>
                  <a:srgbClr val="404040"/>
                </a:solidFill>
                <a:latin typeface="Times New Roman"/>
              </a:rPr>
              <a:t>4.Впервые внедрены разработанные программы на практике, с целью определения оптимальных стратегий и методов для поддержания и укрепления психического здоровья медицинских работников в будущем.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5" name="TextBox 1"/>
          <p:cNvSpPr/>
          <p:nvPr/>
        </p:nvSpPr>
        <p:spPr>
          <a:xfrm>
            <a:off x="1115640" y="241920"/>
            <a:ext cx="5904360" cy="112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/>
            <a:r>
              <a:rPr b="0" lang="ru-RU" sz="2800" spc="-1" strike="noStrike">
                <a:solidFill>
                  <a:srgbClr val="000000"/>
                </a:solidFill>
                <a:latin typeface="Calibri"/>
                <a:ea typeface="Times New Roman"/>
              </a:rPr>
              <a:t>Научная новизна исследования.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Объект 2_0"/>
          <p:cNvSpPr txBox="1"/>
          <p:nvPr/>
        </p:nvSpPr>
        <p:spPr>
          <a:xfrm>
            <a:off x="1043640" y="1484640"/>
            <a:ext cx="7416360" cy="41227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44280">
              <a:lnSpc>
                <a:spcPct val="100000"/>
              </a:lnSpc>
              <a:spcBef>
                <a:spcPts val="561"/>
              </a:spcBef>
              <a:spcAft>
                <a:spcPts val="300"/>
              </a:spcAft>
              <a:tabLst>
                <a:tab algn="l" pos="0"/>
              </a:tabLst>
            </a:pPr>
            <a:r>
              <a:rPr b="0" lang="ru-RU" sz="2800" spc="-1" strike="noStrike">
                <a:solidFill>
                  <a:srgbClr val="404040"/>
                </a:solidFill>
                <a:latin typeface="Times New Roman"/>
              </a:rPr>
              <a:t> </a:t>
            </a:r>
            <a:r>
              <a:rPr b="0" lang="ru-RU" sz="2800" spc="-1" strike="noStrike">
                <a:solidFill>
                  <a:srgbClr val="404040"/>
                </a:solidFill>
                <a:latin typeface="Times New Roman"/>
              </a:rPr>
              <a:t>Исследовать психическое здоровье медицинских работников в контексте пандемии COVID-19, выявить основные факторы, способствующие возникновению психических проблем у этой группы профессионалов, а также определить наиболее эффективные методы и подходы к поддержке и улучшению психического здоровья медицинского персонала в период пандемии.</a:t>
            </a:r>
            <a:endParaRPr b="0" lang="ru-RU" sz="2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7" name="TextBox 1_0"/>
          <p:cNvSpPr/>
          <p:nvPr/>
        </p:nvSpPr>
        <p:spPr>
          <a:xfrm>
            <a:off x="1027800" y="620640"/>
            <a:ext cx="5904360" cy="1308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4000" spc="-1" strike="noStrike">
                <a:solidFill>
                  <a:srgbClr val="000000"/>
                </a:solidFill>
                <a:latin typeface="Calibri"/>
              </a:rPr>
              <a:t>Цель исследования: </a:t>
            </a:r>
            <a:endParaRPr b="0" lang="ru-RU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Объект 2"/>
          <p:cNvSpPr txBox="1"/>
          <p:nvPr/>
        </p:nvSpPr>
        <p:spPr>
          <a:xfrm>
            <a:off x="683640" y="692640"/>
            <a:ext cx="7533000" cy="56494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r>
              <a:rPr b="1" lang="ru-RU" sz="2400" spc="-1" strike="noStrike">
                <a:solidFill>
                  <a:srgbClr val="404040"/>
                </a:solidFill>
                <a:latin typeface="Times New Roman"/>
                <a:ea typeface="Times New Roman"/>
              </a:rPr>
              <a:t>Практическая значимость</a:t>
            </a:r>
            <a:r>
              <a:rPr b="1" lang="ru-RU" sz="2400" spc="-1" strike="noStrike">
                <a:solidFill>
                  <a:srgbClr val="404040"/>
                </a:solidFill>
                <a:latin typeface="Times New Roman"/>
              </a:rPr>
              <a:t>: </a:t>
            </a:r>
            <a:endParaRPr b="0" lang="ru-RU" sz="2400" spc="-1" strike="noStrike">
              <a:solidFill>
                <a:srgbClr val="404040"/>
              </a:solidFill>
              <a:latin typeface="Trebuchet MS"/>
            </a:endParaRPr>
          </a:p>
          <a:p>
            <a:pPr marL="46080">
              <a:lnSpc>
                <a:spcPct val="100000"/>
              </a:lnSpc>
              <a:spcBef>
                <a:spcPts val="479"/>
              </a:spcBef>
              <a:spcAft>
                <a:spcPts val="300"/>
              </a:spcAft>
              <a:tabLst>
                <a:tab algn="l" pos="0"/>
              </a:tabLst>
            </a:pPr>
            <a:r>
              <a:rPr b="0" lang="ru-RU" sz="2400" spc="-1" strike="noStrike">
                <a:solidFill>
                  <a:srgbClr val="404040"/>
                </a:solidFill>
                <a:latin typeface="Times New Roman"/>
              </a:rPr>
              <a:t> </a:t>
            </a:r>
            <a:endParaRPr b="0" lang="ru-RU" sz="2400" spc="-1" strike="noStrike">
              <a:solidFill>
                <a:srgbClr val="404040"/>
              </a:solidFill>
              <a:latin typeface="Trebuchet MS"/>
            </a:endParaRPr>
          </a:p>
          <a:p>
            <a:pPr marL="46080">
              <a:lnSpc>
                <a:spcPct val="100000"/>
              </a:lnSpc>
              <a:spcBef>
                <a:spcPts val="479"/>
              </a:spcBef>
              <a:spcAft>
                <a:spcPts val="300"/>
              </a:spcAft>
              <a:tabLst>
                <a:tab algn="l" pos="0"/>
              </a:tabLst>
            </a:pPr>
            <a:endParaRPr b="0" lang="ru-RU" sz="2400" spc="-1" strike="noStrike">
              <a:solidFill>
                <a:srgbClr val="404040"/>
              </a:solidFill>
              <a:latin typeface="Trebuchet MS"/>
            </a:endParaRPr>
          </a:p>
          <a:p>
            <a:pPr marL="46080">
              <a:lnSpc>
                <a:spcPct val="100000"/>
              </a:lnSpc>
              <a:spcBef>
                <a:spcPts val="479"/>
              </a:spcBef>
              <a:spcAft>
                <a:spcPts val="300"/>
              </a:spcAft>
              <a:tabLst>
                <a:tab algn="l" pos="0"/>
              </a:tabLst>
            </a:pPr>
            <a:r>
              <a:rPr b="0" lang="ru-RU" sz="1400" spc="-1" strike="noStrike">
                <a:solidFill>
                  <a:srgbClr val="404040"/>
                </a:solidFill>
                <a:latin typeface="Times New Roman"/>
                <a:ea typeface="WenQuanYi Zen Hei Sharp"/>
              </a:rPr>
              <a:t>1. Разработаны практические рекомендации для улучшения психического здоровья медицинских работников в условиях пандемии COVID-19, которые могут быть использованы медицинскими учреждениями, профессиональными ассоциациями и органами здравоохранения для разработки и реализации программ поддержки.</a:t>
            </a:r>
            <a:endParaRPr b="0" lang="ru-RU" sz="1400" spc="-1" strike="noStrike">
              <a:solidFill>
                <a:srgbClr val="404040"/>
              </a:solidFill>
              <a:latin typeface="Trebuchet MS"/>
            </a:endParaRPr>
          </a:p>
          <a:p>
            <a:pPr algn="just">
              <a:lnSpc>
                <a:spcPct val="150000"/>
              </a:lnSpc>
              <a:spcBef>
                <a:spcPts val="765"/>
              </a:spcBef>
            </a:pPr>
            <a:r>
              <a:rPr b="0" lang="ru-RU" sz="1400" spc="-1" strike="noStrike">
                <a:solidFill>
                  <a:srgbClr val="404040"/>
                </a:solidFill>
                <a:latin typeface="Times New Roman"/>
              </a:rPr>
              <a:t>    </a:t>
            </a:r>
            <a:r>
              <a:rPr b="0" lang="ru-RU" sz="1400" spc="-1" strike="noStrike">
                <a:solidFill>
                  <a:srgbClr val="404040"/>
                </a:solidFill>
                <a:latin typeface="Times New Roman"/>
              </a:rPr>
              <a:t>2. Содействие повышению осведомленности общества и профессионального сообщества о проблемах психического здоровья медицинских работников в период пандемии, что может способствовать формированию более внимательного и поддерживающего отношения к представителям данной профессиональной группы.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  <a:p>
            <a:pPr algn="just">
              <a:lnSpc>
                <a:spcPct val="150000"/>
              </a:lnSpc>
              <a:spcBef>
                <a:spcPts val="765"/>
              </a:spcBef>
            </a:pPr>
            <a:r>
              <a:rPr b="0" lang="ru-RU" sz="1400" spc="-1" strike="noStrike">
                <a:solidFill>
                  <a:srgbClr val="404040"/>
                </a:solidFill>
                <a:latin typeface="Times New Roman"/>
              </a:rPr>
              <a:t>    </a:t>
            </a:r>
            <a:r>
              <a:rPr b="0" lang="ru-RU" sz="1400" spc="-1" strike="noStrike">
                <a:solidFill>
                  <a:srgbClr val="404040"/>
                </a:solidFill>
                <a:latin typeface="Times New Roman"/>
              </a:rPr>
              <a:t>3. Содействие развитию междисциплинарного подхода в исследованиях психического здоровья медицинских работников, что может стимулировать активное сотрудничество.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Объект 2_1"/>
          <p:cNvSpPr txBox="1"/>
          <p:nvPr/>
        </p:nvSpPr>
        <p:spPr>
          <a:xfrm>
            <a:off x="683640" y="692640"/>
            <a:ext cx="7533000" cy="56494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46080">
              <a:lnSpc>
                <a:spcPct val="100000"/>
              </a:lnSpc>
              <a:spcBef>
                <a:spcPts val="479"/>
              </a:spcBef>
              <a:spcAft>
                <a:spcPts val="300"/>
              </a:spcAft>
              <a:tabLst>
                <a:tab algn="l" pos="0"/>
              </a:tabLst>
            </a:pPr>
            <a:r>
              <a:rPr b="1" lang="ru-RU" sz="2400" spc="-1" strike="noStrike">
                <a:solidFill>
                  <a:srgbClr val="404040"/>
                </a:solidFill>
                <a:latin typeface="Times New Roman"/>
              </a:rPr>
              <a:t>Задачи исследования: </a:t>
            </a:r>
            <a:endParaRPr b="0" lang="ru-RU" sz="2400" spc="-1" strike="noStrike">
              <a:solidFill>
                <a:srgbClr val="404040"/>
              </a:solidFill>
              <a:latin typeface="Trebuchet MS"/>
            </a:endParaRPr>
          </a:p>
          <a:p>
            <a:pPr marL="46080">
              <a:lnSpc>
                <a:spcPct val="100000"/>
              </a:lnSpc>
              <a:spcBef>
                <a:spcPts val="479"/>
              </a:spcBef>
              <a:spcAft>
                <a:spcPts val="300"/>
              </a:spcAft>
              <a:tabLst>
                <a:tab algn="l" pos="0"/>
              </a:tabLst>
            </a:pPr>
            <a:r>
              <a:rPr b="0" lang="ru-RU" sz="2400" spc="-1" strike="noStrike">
                <a:solidFill>
                  <a:srgbClr val="40404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404040"/>
                </a:solidFill>
                <a:latin typeface="Times New Roman"/>
              </a:rPr>
              <a:t>1. Систематизировать и проанализировать существующую научную литературу по вопросам психического здоровья медицинских работников в период пандемии COVID-19, выявив основные теоретические подходы и проблемы, обсуждаемые в научном сообществе.</a:t>
            </a:r>
            <a:endParaRPr b="0" lang="ru-RU" sz="1800" spc="-1" strike="noStrike">
              <a:solidFill>
                <a:srgbClr val="404040"/>
              </a:solidFill>
              <a:latin typeface="Trebuchet MS"/>
            </a:endParaRPr>
          </a:p>
          <a:p>
            <a:pPr marL="46080">
              <a:lnSpc>
                <a:spcPct val="100000"/>
              </a:lnSpc>
              <a:spcBef>
                <a:spcPts val="360"/>
              </a:spcBef>
              <a:spcAft>
                <a:spcPts val="300"/>
              </a:spcAft>
              <a:tabLst>
                <a:tab algn="l" pos="0"/>
              </a:tabLst>
            </a:pPr>
            <a:r>
              <a:rPr b="0" lang="ru-RU" sz="1800" spc="-1" strike="noStrike">
                <a:solidFill>
                  <a:srgbClr val="404040"/>
                </a:solidFill>
                <a:latin typeface="Times New Roman"/>
              </a:rPr>
              <a:t>        </a:t>
            </a:r>
            <a:r>
              <a:rPr b="0" lang="ru-RU" sz="1800" spc="-1" strike="noStrike">
                <a:solidFill>
                  <a:srgbClr val="404040"/>
                </a:solidFill>
                <a:latin typeface="Times New Roman"/>
              </a:rPr>
              <a:t>2. Исследовать основные факторы, влияющие на психическое здоровье медицинских работников в период пандемии, такие как страх за свое здоровье и здоровье своих близких, высокая нагрузка на работе, длительные смены и недостаток защитных средств.</a:t>
            </a:r>
            <a:endParaRPr b="0" lang="ru-RU" sz="1800" spc="-1" strike="noStrike">
              <a:solidFill>
                <a:srgbClr val="404040"/>
              </a:solidFill>
              <a:latin typeface="Trebuchet MS"/>
            </a:endParaRPr>
          </a:p>
          <a:p>
            <a:pPr marL="46080">
              <a:lnSpc>
                <a:spcPct val="100000"/>
              </a:lnSpc>
              <a:spcBef>
                <a:spcPts val="360"/>
              </a:spcBef>
              <a:spcAft>
                <a:spcPts val="300"/>
              </a:spcAft>
              <a:tabLst>
                <a:tab algn="l" pos="0"/>
              </a:tabLst>
            </a:pPr>
            <a:r>
              <a:rPr b="0" lang="ru-RU" sz="1800" spc="-1" strike="noStrike">
                <a:solidFill>
                  <a:srgbClr val="404040"/>
                </a:solidFill>
                <a:latin typeface="Times New Roman"/>
              </a:rPr>
              <a:t>       </a:t>
            </a:r>
            <a:r>
              <a:rPr b="0" lang="ru-RU" sz="1800" spc="-1" strike="noStrike">
                <a:solidFill>
                  <a:srgbClr val="404040"/>
                </a:solidFill>
                <a:latin typeface="Times New Roman"/>
              </a:rPr>
              <a:t>3. Определить характер и степень воздействия этих факторов на различные аспекты психического здоровья медицинских работников, включая стресс, тревогу, депрессию и профессиональное выгорание.</a:t>
            </a:r>
            <a:endParaRPr b="0" lang="ru-RU" sz="1800" spc="-1" strike="noStrike">
              <a:solidFill>
                <a:srgbClr val="404040"/>
              </a:solidFill>
              <a:latin typeface="Trebuchet MS"/>
            </a:endParaRPr>
          </a:p>
          <a:p>
            <a:pPr marL="46080">
              <a:lnSpc>
                <a:spcPct val="100000"/>
              </a:lnSpc>
              <a:spcBef>
                <a:spcPts val="360"/>
              </a:spcBef>
              <a:spcAft>
                <a:spcPts val="300"/>
              </a:spcAft>
              <a:tabLst>
                <a:tab algn="l" pos="0"/>
              </a:tabLst>
            </a:pPr>
            <a:r>
              <a:rPr b="0" lang="ru-RU" sz="1800" spc="-1" strike="noStrike">
                <a:solidFill>
                  <a:srgbClr val="404040"/>
                </a:solidFill>
                <a:latin typeface="Times New Roman"/>
              </a:rPr>
              <a:t>       </a:t>
            </a:r>
            <a:r>
              <a:rPr b="0" lang="ru-RU" sz="1800" spc="-1" strike="noStrike">
                <a:solidFill>
                  <a:srgbClr val="404040"/>
                </a:solidFill>
                <a:latin typeface="Times New Roman"/>
              </a:rPr>
              <a:t>4. Изучить различные механизмы и возможность медицинских работников справиться  с психическими трудностями в период пандемии и оценить их эффективность. </a:t>
            </a:r>
            <a:endParaRPr b="0" lang="ru-RU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Объект 2"/>
          <p:cNvSpPr txBox="1"/>
          <p:nvPr/>
        </p:nvSpPr>
        <p:spPr>
          <a:xfrm>
            <a:off x="557280" y="1700640"/>
            <a:ext cx="8190720" cy="40320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  <a:spcBef>
                <a:spcPts val="561"/>
              </a:spcBef>
              <a:spcAft>
                <a:spcPts val="300"/>
              </a:spcAft>
              <a:tabLst>
                <a:tab algn="l" pos="0"/>
              </a:tabLst>
            </a:pPr>
            <a:r>
              <a:rPr b="0" lang="ru-RU" sz="2800" spc="-1" strike="noStrike">
                <a:solidFill>
                  <a:srgbClr val="404040"/>
                </a:solidFill>
                <a:latin typeface="Times New Roman"/>
              </a:rPr>
              <a:t>Исследование было проведено в КРКПБ№1.Для анализа уровня депрессии обследованным (n=310) нашей когорты была проведена оценка наличия депрессивной симптоматики и ее степени выраженности. Контингент обследованных был разделен на две группы исследования: основную группу исследования составили 192 медработников с COVID-19 в анамнезе (61,9%). В группу сравнения были включены 118  чел. без COVID-19 в анамнезе (38,1%). </a:t>
            </a:r>
            <a:endParaRPr b="0" lang="ru-RU" sz="2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1" name="TextBox 2"/>
          <p:cNvSpPr/>
          <p:nvPr/>
        </p:nvSpPr>
        <p:spPr>
          <a:xfrm>
            <a:off x="1331640" y="404640"/>
            <a:ext cx="6192360" cy="69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4000" spc="-1" strike="noStrike">
                <a:solidFill>
                  <a:srgbClr val="000000"/>
                </a:solidFill>
                <a:latin typeface="Times New Roman"/>
              </a:rPr>
              <a:t>Материал исследования</a:t>
            </a:r>
            <a:endParaRPr b="0" lang="ru-RU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Box 9"/>
          <p:cNvSpPr/>
          <p:nvPr/>
        </p:nvSpPr>
        <p:spPr>
          <a:xfrm>
            <a:off x="1242720" y="404640"/>
            <a:ext cx="6768360" cy="51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000000"/>
                </a:solidFill>
                <a:latin typeface="Times New Roman"/>
              </a:rPr>
              <a:t>Заболеваемость </a:t>
            </a:r>
            <a:r>
              <a:rPr b="1" lang="en-US" sz="2800" spc="-1" strike="noStrike">
                <a:solidFill>
                  <a:srgbClr val="000000"/>
                </a:solidFill>
                <a:latin typeface="Times New Roman"/>
              </a:rPr>
              <a:t>COVID 19</a:t>
            </a:r>
            <a:endParaRPr b="0" lang="ru-RU" sz="2800" spc="-1" strike="noStrike">
              <a:latin typeface="Arial"/>
            </a:endParaRPr>
          </a:p>
        </p:txBody>
      </p:sp>
      <p:graphicFrame>
        <p:nvGraphicFramePr>
          <p:cNvPr id="163" name="Объект 4"/>
          <p:cNvGraphicFramePr/>
          <p:nvPr/>
        </p:nvGraphicFramePr>
        <p:xfrm>
          <a:off x="1115640" y="1196640"/>
          <a:ext cx="7128360" cy="42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9123</TotalTime>
  <Application>LibreOffice/7.1.7.2$Linux_X86_64 LibreOffice_project/c6a4e3954236145e2acb0b65f68614365aeee33f</Application>
  <AppVersion>15.0000</AppVersion>
  <Words>748</Words>
  <Paragraphs>104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2012-03-14T16:09:48Z</dcterms:created>
  <dc:creator>Гусь</dc:creator>
  <dc:description/>
  <dc:language>ru-RU</dc:language>
  <cp:lastModifiedBy/>
  <dcterms:modified xsi:type="dcterms:W3CDTF">2023-05-30T12:02:46Z</dcterms:modified>
  <cp:revision>336</cp:revision>
  <dc:subject/>
  <dc:title>Характеристика нарушений сердечного ритма у пациентов с метаболическим синдромом с различными вариантами кардиоваскулярной патологии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16</vt:i4>
  </property>
  <property fmtid="{D5CDD505-2E9C-101B-9397-08002B2CF9AE}" pid="3" name="PresentationFormat">
    <vt:lpwstr>Экран (4:3)</vt:lpwstr>
  </property>
  <property fmtid="{D5CDD505-2E9C-101B-9397-08002B2CF9AE}" pid="4" name="Slides">
    <vt:i4>19</vt:i4>
  </property>
</Properties>
</file>