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5" r:id="rId5"/>
    <p:sldId id="259" r:id="rId6"/>
    <p:sldId id="260" r:id="rId7"/>
    <p:sldId id="263" r:id="rId8"/>
    <p:sldId id="266" r:id="rId9"/>
    <p:sldId id="264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04" userDrawn="1">
          <p15:clr>
            <a:srgbClr val="A4A3A4"/>
          </p15:clr>
        </p15:guide>
        <p15:guide id="2" pos="712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618" y="78"/>
      </p:cViewPr>
      <p:guideLst>
        <p:guide orient="horz" pos="504"/>
        <p:guide pos="712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news.myseldon.com/away?to=https://businesstat.ru/russia/food/beverages/non-alcohol_beverages/analiz_rynka_energeticheskih_napitkov_v_rossii1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89214" y="1319350"/>
            <a:ext cx="7665130" cy="1254033"/>
          </a:xfrm>
        </p:spPr>
        <p:txBody>
          <a:bodyPr>
            <a:normAutofit fontScale="90000"/>
          </a:bodyPr>
          <a:lstStyle/>
          <a:p>
            <a:pPr algn="ctr">
              <a:spcBef>
                <a:spcPts val="0"/>
              </a:spcBef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НАУКИ И ВЫСШЕГО ОБРАЗОВАНИЯ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автономное образовательное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высшего образования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«КРЫМСКИЙ ФЕДЕРАЛЬНЫЙ УНИВЕРСИТЕТ имени В.И. Вернадского»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(ФГАОУ ВО «КФУ им. В.И. Вернадского»)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«Медицинская академия имени С.И. Георгиевского»</a:t>
            </a:r>
            <a:r>
              <a:rPr lang="ru-RU" dirty="0"/>
              <a:t/>
            </a:r>
            <a:br>
              <a:rPr lang="ru-RU" dirty="0"/>
            </a:br>
            <a:endParaRPr lang="ru-RU" sz="1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89213" y="2573383"/>
            <a:ext cx="7665131" cy="4127863"/>
          </a:xfrm>
        </p:spPr>
        <p:txBody>
          <a:bodyPr>
            <a:normAutofit fontScale="62500" lnSpcReduction="20000"/>
          </a:bodyPr>
          <a:lstStyle/>
          <a:p>
            <a:pPr algn="ctr"/>
            <a:endParaRPr lang="ru-RU" sz="2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Научно-квалификационная </a:t>
            </a:r>
            <a:r>
              <a:rPr lang="ru-RU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endParaRPr lang="ru-RU" sz="2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теме:</a:t>
            </a:r>
          </a:p>
          <a:p>
            <a:pPr algn="ctr"/>
            <a:r>
              <a:rPr lang="ru-RU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Возрастные особенности строения желудка при употреблении энергетических напитков (анатомо-экспериментальное исследование</a:t>
            </a:r>
            <a:r>
              <a:rPr lang="x-none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4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Выполнил: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аспирант 3-го курса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кафедры нормальной анатомии Никитина О.В. </a:t>
            </a:r>
            <a:endParaRPr lang="ru-RU" sz="20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руководитель: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доктор мед. наук, профессор    Кутя С.А.</a:t>
            </a:r>
            <a:endParaRPr lang="ru-RU" sz="20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435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Структурная организация желудка крыс контрольной группы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36376" y="5647764"/>
            <a:ext cx="14898011" cy="847165"/>
          </a:xfrm>
        </p:spPr>
        <p:txBody>
          <a:bodyPr/>
          <a:lstStyle/>
          <a:p>
            <a:r>
              <a:rPr lang="ru-RU" dirty="0" smtClean="0"/>
              <a:t>Железистая </a:t>
            </a:r>
            <a:r>
              <a:rPr lang="ru-RU" dirty="0"/>
              <a:t>часть </a:t>
            </a:r>
            <a:r>
              <a:rPr lang="ru-RU" dirty="0" smtClean="0"/>
              <a:t>желудка, слизистая оболочка.</a:t>
            </a:r>
          </a:p>
          <a:p>
            <a:r>
              <a:rPr lang="ru-RU" dirty="0"/>
              <a:t>Стенка органа имеет типичное гистологическое строение. </a:t>
            </a:r>
          </a:p>
          <a:p>
            <a:endParaRPr lang="ru-RU" dirty="0"/>
          </a:p>
        </p:txBody>
      </p:sp>
      <p:pic>
        <p:nvPicPr>
          <p:cNvPr id="1026" name="Рисунок 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925" y="2030507"/>
            <a:ext cx="5893462" cy="3617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983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753330"/>
          </a:xfrm>
        </p:spPr>
        <p:txBody>
          <a:bodyPr>
            <a:normAutofit fontScale="90000"/>
          </a:bodyPr>
          <a:lstStyle/>
          <a:p>
            <a:pPr lvl="0" defTabSz="914400" eaLnBrk="0" fontAlgn="base" hangingPunct="0">
              <a:spcAft>
                <a:spcPct val="0"/>
              </a:spcAft>
            </a:pPr>
            <a:r>
              <a:rPr lang="ru-RU" sz="2700" b="1" dirty="0"/>
              <a:t>Структурные преобразования в желудке 2-х месячных крыс в условиях эксперимента</a:t>
            </a:r>
            <a:r>
              <a:rPr lang="ru-RU" sz="2700" b="1" dirty="0" smtClean="0"/>
              <a:t>.</a:t>
            </a:r>
            <a:r>
              <a:rPr lang="ru-RU" altLang="ru-RU" sz="27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7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7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7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Морфометрические </a:t>
            </a:r>
            <a:r>
              <a:rPr lang="ru-RU" altLang="ru-RU" sz="2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показатели слизистой желудка крыс контрольной и экспериментальной групп</a:t>
            </a:r>
            <a:r>
              <a:rPr lang="ru-RU" altLang="ru-RU" sz="2200" dirty="0">
                <a:solidFill>
                  <a:schemeClr val="tx1"/>
                </a:solidFill>
              </a:rPr>
              <a:t/>
            </a:r>
            <a:br>
              <a:rPr lang="ru-RU" altLang="ru-RU" sz="2200" dirty="0">
                <a:solidFill>
                  <a:schemeClr val="tx1"/>
                </a:solidFill>
              </a:rPr>
            </a:b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1800" dirty="0">
                <a:solidFill>
                  <a:schemeClr val="tx1"/>
                </a:solidFill>
                <a:latin typeface="Arial" panose="020B0604020202020204" pitchFamily="34" charset="0"/>
              </a:rPr>
              <a:t/>
            </a:r>
            <a:br>
              <a:rPr lang="ru-RU" altLang="ru-RU" sz="1800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5089104"/>
              </p:ext>
            </p:extLst>
          </p:nvPr>
        </p:nvGraphicFramePr>
        <p:xfrm>
          <a:off x="2592926" y="2588284"/>
          <a:ext cx="7413222" cy="3956207"/>
        </p:xfrm>
        <a:graphic>
          <a:graphicData uri="http://schemas.openxmlformats.org/drawingml/2006/table">
            <a:tbl>
              <a:tblPr firstRow="1" firstCol="1" bandRow="1"/>
              <a:tblGrid>
                <a:gridCol w="987581">
                  <a:extLst>
                    <a:ext uri="{9D8B030D-6E8A-4147-A177-3AD203B41FA5}">
                      <a16:colId xmlns:a16="http://schemas.microsoft.com/office/drawing/2014/main" val="3162750261"/>
                    </a:ext>
                  </a:extLst>
                </a:gridCol>
                <a:gridCol w="1465470">
                  <a:extLst>
                    <a:ext uri="{9D8B030D-6E8A-4147-A177-3AD203B41FA5}">
                      <a16:colId xmlns:a16="http://schemas.microsoft.com/office/drawing/2014/main" val="791624298"/>
                    </a:ext>
                  </a:extLst>
                </a:gridCol>
                <a:gridCol w="1465470">
                  <a:extLst>
                    <a:ext uri="{9D8B030D-6E8A-4147-A177-3AD203B41FA5}">
                      <a16:colId xmlns:a16="http://schemas.microsoft.com/office/drawing/2014/main" val="3163934646"/>
                    </a:ext>
                  </a:extLst>
                </a:gridCol>
                <a:gridCol w="1126734">
                  <a:extLst>
                    <a:ext uri="{9D8B030D-6E8A-4147-A177-3AD203B41FA5}">
                      <a16:colId xmlns:a16="http://schemas.microsoft.com/office/drawing/2014/main" val="3544765345"/>
                    </a:ext>
                  </a:extLst>
                </a:gridCol>
                <a:gridCol w="1240439">
                  <a:extLst>
                    <a:ext uri="{9D8B030D-6E8A-4147-A177-3AD203B41FA5}">
                      <a16:colId xmlns:a16="http://schemas.microsoft.com/office/drawing/2014/main" val="3022116381"/>
                    </a:ext>
                  </a:extLst>
                </a:gridCol>
                <a:gridCol w="1127528">
                  <a:extLst>
                    <a:ext uri="{9D8B030D-6E8A-4147-A177-3AD203B41FA5}">
                      <a16:colId xmlns:a16="http://schemas.microsoft.com/office/drawing/2014/main" val="1280685822"/>
                    </a:ext>
                  </a:extLst>
                </a:gridCol>
              </a:tblGrid>
              <a:tr h="4482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Группы крыс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Толщина слизистой оболочки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Высота желез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главных клеток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париетальных клеток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добавочных клеток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1879922"/>
                  </a:ext>
                </a:extLst>
              </a:tr>
              <a:tr h="3897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дн.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678,00[676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680]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554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,00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[411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605]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6,16 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6;7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3,00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2;4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1,00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1;2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8660386"/>
                  </a:ext>
                </a:extLst>
              </a:tr>
              <a:tr h="3897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1-я эксп.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дн.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670,00[662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687]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552,00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468;602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5,66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[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5;6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3,33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3;4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1,00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1;2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3670698"/>
                  </a:ext>
                </a:extLst>
              </a:tr>
              <a:tr h="3897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2-я эксп.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дн.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682,00[678</a:t>
                      </a: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en-US" sz="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688]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511,00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439;541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6,33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[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6;8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2,83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2;4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1,33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1;3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3996959"/>
                  </a:ext>
                </a:extLst>
              </a:tr>
              <a:tr h="3897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 дн.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,00 [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680;681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517,00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503;520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4,33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4;5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3,00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[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2;5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1,00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1;1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1143841"/>
                  </a:ext>
                </a:extLst>
              </a:tr>
              <a:tr h="3897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1-я эксп.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 дн.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805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,00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[804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807]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412,00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410;412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3,33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3;4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6,00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6;7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3,00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2;3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9047667"/>
                  </a:ext>
                </a:extLst>
              </a:tr>
              <a:tr h="3897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2-я эксп.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 дн.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801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,00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[793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807]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412,00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368;502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3,50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3;4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6,16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[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6;7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3,33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2;3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5508805"/>
                  </a:ext>
                </a:extLst>
              </a:tr>
              <a:tr h="3897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 дн.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654,00 [595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677]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502,00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418;514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8,16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5;9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4,00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[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3;4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2,00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1;2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049905"/>
                  </a:ext>
                </a:extLst>
              </a:tr>
              <a:tr h="3897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1-я эксп.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 дн.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690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00[686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702]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398,00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369;413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6,50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5;6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8,50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8;9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3,50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1;4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4458231"/>
                  </a:ext>
                </a:extLst>
              </a:tr>
              <a:tr h="3897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2-я эксп.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 дн.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688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,00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[672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689]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355,00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339;360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5,00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3;6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7,00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[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5;8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3,16</a:t>
                      </a:r>
                      <a:r>
                        <a:rPr lang="en-US" sz="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1;3</a:t>
                      </a:r>
                      <a:r>
                        <a:rPr lang="en-US" sz="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28284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583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7361" y="222069"/>
            <a:ext cx="9767252" cy="1682931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Морфометрические показатели компонентов слизистой оболочки желудка двухмесячных 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крыс при 30-ти дневном введении энергетика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37361" y="1905000"/>
            <a:ext cx="9767251" cy="4006222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увеличением толщины слизистой оболочки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 1 экспериментальной группе увеличилась на 18,2%, во второй на 17,6% (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≤0,05) по сравнению с контрольной группой)</a:t>
            </a: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уменьшение глубины желудочных желез (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 25,48% (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≤0,05) в обеих экспериментальных группах по сравнению с контрольной группой)</a:t>
            </a: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увеличивается количество париетальных клеток</a:t>
            </a: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снижение количества главных клеток (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 30,03% (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≤0,05) у животных в 1 экспериментальной группы и на 23,71% (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≤0,05) у животных второй экспериментальной группы)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величение количества добавочных клеток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83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36915" y="235131"/>
            <a:ext cx="96534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Преобладание париетальных клеток с относительно небольшим количеством главных клеток и увеличением количества добавочных клеток с признаками активного </a:t>
            </a:r>
            <a:r>
              <a:rPr lang="ru-RU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слизеобразования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30-ти дневное введение энергетика</a:t>
            </a:r>
            <a:endParaRPr lang="ru-RU" sz="2400" dirty="0"/>
          </a:p>
        </p:txBody>
      </p:sp>
      <p:pic>
        <p:nvPicPr>
          <p:cNvPr id="3074" name="Рисунок 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057" y="2127793"/>
            <a:ext cx="6100354" cy="4351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564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795" y="1904999"/>
            <a:ext cx="9884817" cy="4508863"/>
          </a:xfrm>
        </p:spPr>
        <p:txBody>
          <a:bodyPr>
            <a:normAutofit/>
          </a:bodyPr>
          <a:lstStyle/>
          <a:p>
            <a:pPr lvl="0" algn="just">
              <a:buClr>
                <a:srgbClr val="A53010"/>
              </a:buClr>
            </a:pPr>
            <a:r>
              <a:rPr lang="ru-RU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увеличением толщины слизистой оболочки </a:t>
            </a: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 5,50% и 5,20% (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≤0,05) в группах крыс без дополнительной физической нагрузки и с нагрузкой соответственно)</a:t>
            </a:r>
            <a:endParaRPr lang="ru-RU" sz="2400" dirty="0" smtClean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Clr>
                <a:srgbClr val="A53010"/>
              </a:buClr>
            </a:pPr>
            <a:r>
              <a:rPr lang="ru-RU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уменьшение </a:t>
            </a:r>
            <a:r>
              <a:rPr lang="ru-RU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глубины желудочных желез (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41,40% 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≤0,05) в </a:t>
            </a: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 экспериментальной группе и на 26,13% во второй экспериментальной группе)</a:t>
            </a:r>
            <a:endParaRPr lang="ru-RU" sz="24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buClr>
                <a:srgbClr val="A53010"/>
              </a:buClr>
            </a:pPr>
            <a:r>
              <a:rPr lang="ru-RU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увеличивается количество париетальных клеток</a:t>
            </a:r>
          </a:p>
          <a:p>
            <a:pPr lvl="0" algn="just">
              <a:buClr>
                <a:srgbClr val="A53010"/>
              </a:buClr>
            </a:pPr>
            <a:r>
              <a:rPr lang="ru-RU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снижение количества главных клеток </a:t>
            </a:r>
            <a:endParaRPr lang="ru-RU" sz="2400" b="1" dirty="0" smtClean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buClr>
                <a:srgbClr val="A53010"/>
              </a:buClr>
            </a:pPr>
            <a:r>
              <a:rPr lang="ru-RU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величение количества добавочных клеток </a:t>
            </a: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 17 % больше во второй экспериментальной группе)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19795" y="235131"/>
            <a:ext cx="9884818" cy="1669869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Морфометрические показатели компонентов слизистой </a:t>
            </a:r>
            <a:r>
              <a:rPr lang="ru-RU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оболочки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желудка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двухмесячных крыс при 60-ти дневном введении энергетика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247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9691" y="156755"/>
            <a:ext cx="9074921" cy="1748246"/>
          </a:xfrm>
        </p:spPr>
        <p:txBody>
          <a:bodyPr>
            <a:normAutofit/>
          </a:bodyPr>
          <a:lstStyle/>
          <a:p>
            <a:r>
              <a:rPr lang="ru-RU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Преобладание париетальных клеток с относительно небольшим количеством главных клеток и увеличением количества добавочных </a:t>
            </a:r>
            <a:r>
              <a:rPr lang="ru-RU" sz="27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клеток 60-ти дневное введение энергетика</a:t>
            </a:r>
            <a:endParaRPr lang="ru-RU" sz="2700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1905000"/>
            <a:ext cx="7935738" cy="480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25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5094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Наиболее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выраженные изменения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изучаемых параметров слизистой оболочки желудка 2-х месячных крыс: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наблюдаются при 30-ти дневном введении 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энергетика</a:t>
            </a: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 60-ти дневном введении 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энергетика в группе с дополнительной физической нагрузкой,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перераспределение соотношения главных и париетальных клеток, а также увеличение количества добавочных клеток чуть менее выражено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76489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2675" y="117566"/>
            <a:ext cx="9701938" cy="1724297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Структурные преобразования в желудке 4-х месячных крыс в условиях </a:t>
            </a:r>
            <a:r>
              <a:rPr lang="ru-RU" sz="27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эксперимента</a:t>
            </a:r>
            <a:r>
              <a:rPr lang="ru-RU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Морфометрические </a:t>
            </a:r>
            <a:r>
              <a:rPr lang="ru-RU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показатели слизистой желудка крыс контрольной и экспериментальной групп.</a:t>
            </a:r>
            <a:endParaRPr lang="ru-RU" sz="22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9798728"/>
              </p:ext>
            </p:extLst>
          </p:nvPr>
        </p:nvGraphicFramePr>
        <p:xfrm>
          <a:off x="1750424" y="2011682"/>
          <a:ext cx="7034697" cy="4506591"/>
        </p:xfrm>
        <a:graphic>
          <a:graphicData uri="http://schemas.openxmlformats.org/drawingml/2006/table">
            <a:tbl>
              <a:tblPr firstRow="1" firstCol="1" bandRow="1"/>
              <a:tblGrid>
                <a:gridCol w="1029395">
                  <a:extLst>
                    <a:ext uri="{9D8B030D-6E8A-4147-A177-3AD203B41FA5}">
                      <a16:colId xmlns:a16="http://schemas.microsoft.com/office/drawing/2014/main" val="1787720804"/>
                    </a:ext>
                  </a:extLst>
                </a:gridCol>
                <a:gridCol w="1370792">
                  <a:extLst>
                    <a:ext uri="{9D8B030D-6E8A-4147-A177-3AD203B41FA5}">
                      <a16:colId xmlns:a16="http://schemas.microsoft.com/office/drawing/2014/main" val="2128974120"/>
                    </a:ext>
                  </a:extLst>
                </a:gridCol>
                <a:gridCol w="1370792">
                  <a:extLst>
                    <a:ext uri="{9D8B030D-6E8A-4147-A177-3AD203B41FA5}">
                      <a16:colId xmlns:a16="http://schemas.microsoft.com/office/drawing/2014/main" val="378742538"/>
                    </a:ext>
                  </a:extLst>
                </a:gridCol>
                <a:gridCol w="948322">
                  <a:extLst>
                    <a:ext uri="{9D8B030D-6E8A-4147-A177-3AD203B41FA5}">
                      <a16:colId xmlns:a16="http://schemas.microsoft.com/office/drawing/2014/main" val="2985146483"/>
                    </a:ext>
                  </a:extLst>
                </a:gridCol>
                <a:gridCol w="1260712">
                  <a:extLst>
                    <a:ext uri="{9D8B030D-6E8A-4147-A177-3AD203B41FA5}">
                      <a16:colId xmlns:a16="http://schemas.microsoft.com/office/drawing/2014/main" val="1774846661"/>
                    </a:ext>
                  </a:extLst>
                </a:gridCol>
                <a:gridCol w="1054684">
                  <a:extLst>
                    <a:ext uri="{9D8B030D-6E8A-4147-A177-3AD203B41FA5}">
                      <a16:colId xmlns:a16="http://schemas.microsoft.com/office/drawing/2014/main" val="3846188108"/>
                    </a:ext>
                  </a:extLst>
                </a:gridCol>
              </a:tblGrid>
              <a:tr h="6438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Толщина слизистой оболочки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Высота желез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главных клеток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париетальных клеток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добавочных клеток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3841170"/>
                  </a:ext>
                </a:extLst>
              </a:tr>
              <a:tr h="42919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дн.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625,00</a:t>
                      </a: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[658</a:t>
                      </a: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;701</a:t>
                      </a: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8,00</a:t>
                      </a: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[407</a:t>
                      </a: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;487</a:t>
                      </a: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8,00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[5</a:t>
                      </a: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;10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33[2</a:t>
                      </a: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;7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33[1</a:t>
                      </a: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;2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1365338"/>
                  </a:ext>
                </a:extLst>
              </a:tr>
              <a:tr h="42919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1-я эксп.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дн.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652,00[554;704]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450,00[355;605]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[5;8]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[2;6]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[1;2]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8972862"/>
                  </a:ext>
                </a:extLst>
              </a:tr>
              <a:tr h="42919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2-я эксп.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дн.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661,00[644;677]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469,00[</a:t>
                      </a: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418</a:t>
                      </a: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;505</a:t>
                      </a: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 [4</a:t>
                      </a: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;8</a:t>
                      </a: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 [2</a:t>
                      </a: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;6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1,50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[1</a:t>
                      </a: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;2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51698"/>
                  </a:ext>
                </a:extLst>
              </a:tr>
              <a:tr h="42919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 дн.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657,00[602</a:t>
                      </a: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;687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583,00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[555</a:t>
                      </a: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;605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 [4</a:t>
                      </a: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;6</a:t>
                      </a: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 [1</a:t>
                      </a: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;5</a:t>
                      </a: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1,50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[1</a:t>
                      </a: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;2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8115580"/>
                  </a:ext>
                </a:extLst>
              </a:tr>
              <a:tr h="42919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1-я эксп.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 дн.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696,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00[607</a:t>
                      </a: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;709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433,00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[372</a:t>
                      </a: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;502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 [3</a:t>
                      </a: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;7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16[5</a:t>
                      </a: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;10</a:t>
                      </a: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[1</a:t>
                      </a: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;5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1313865"/>
                  </a:ext>
                </a:extLst>
              </a:tr>
              <a:tr h="42919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2-я эксп.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 дн.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692,00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[684</a:t>
                      </a: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;705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444,00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[356</a:t>
                      </a: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;608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 [3</a:t>
                      </a: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;6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6,00</a:t>
                      </a: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[2</a:t>
                      </a: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;9</a:t>
                      </a: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2,50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[2</a:t>
                      </a: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;3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6381107"/>
                  </a:ext>
                </a:extLst>
              </a:tr>
              <a:tr h="42919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 дн.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645,00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[547</a:t>
                      </a: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;807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544,00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[366</a:t>
                      </a: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;612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 [3</a:t>
                      </a: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;9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</a:t>
                      </a: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50[3</a:t>
                      </a: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;7</a:t>
                      </a: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</a:t>
                      </a: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16[1</a:t>
                      </a: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;3</a:t>
                      </a: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0868895"/>
                  </a:ext>
                </a:extLst>
              </a:tr>
              <a:tr h="42919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1-я эксп.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 дн.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829,00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[789</a:t>
                      </a: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;941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363,00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[339</a:t>
                      </a: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;417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 [2</a:t>
                      </a: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;7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66[8</a:t>
                      </a: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;12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5,00</a:t>
                      </a: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[3</a:t>
                      </a: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;5</a:t>
                      </a: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4212614"/>
                  </a:ext>
                </a:extLst>
              </a:tr>
              <a:tr h="42919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2-я эксп.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 дн.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798,00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[789</a:t>
                      </a: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;807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386,00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[332</a:t>
                      </a: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;405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4,00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[2</a:t>
                      </a: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;6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 [7</a:t>
                      </a: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;9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3,00</a:t>
                      </a: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[1</a:t>
                      </a: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;4</a:t>
                      </a: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51" marR="57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08292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658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Морфометрические показатели компонентов слизистой оболочки желудка </a:t>
            </a:r>
            <a:r>
              <a:rPr lang="ru-RU" sz="3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четырехмесячных </a:t>
            </a:r>
            <a:r>
              <a:rPr lang="ru-RU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крыс при 30-ти дневном введении энергетика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4502331"/>
          </a:xfrm>
        </p:spPr>
        <p:txBody>
          <a:bodyPr>
            <a:normAutofit lnSpcReduction="10000"/>
          </a:bodyPr>
          <a:lstStyle/>
          <a:p>
            <a:pPr lvl="0" algn="just">
              <a:buClr>
                <a:srgbClr val="A53010"/>
              </a:buClr>
            </a:pPr>
            <a:r>
              <a:rPr lang="ru-RU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увеличением толщины слизистой оболочки 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1 экспериментальной группе увеличилась на </a:t>
            </a: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5,94%, 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второй на </a:t>
            </a: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5,33% 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≤0,05) по сравнению с контрольной группой)</a:t>
            </a:r>
          </a:p>
          <a:p>
            <a:pPr lvl="0" algn="just">
              <a:buClr>
                <a:srgbClr val="A53010"/>
              </a:buClr>
            </a:pPr>
            <a:r>
              <a:rPr lang="ru-RU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уменьшение глубины желудочных желез (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34,64% 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≤0,05) в </a:t>
            </a: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  экспериментальной группе, на 31,30 во второй экспериментальной группе 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сравнению с контрольной группой)</a:t>
            </a:r>
          </a:p>
          <a:p>
            <a:pPr lvl="0" algn="just">
              <a:buClr>
                <a:srgbClr val="A53010"/>
              </a:buClr>
            </a:pPr>
            <a:r>
              <a:rPr lang="ru-RU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увеличивается количество париетальных клеток</a:t>
            </a:r>
          </a:p>
          <a:p>
            <a:pPr lvl="0" algn="just">
              <a:buClr>
                <a:srgbClr val="A53010"/>
              </a:buClr>
            </a:pPr>
            <a:r>
              <a:rPr lang="ru-RU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снижение количества главных клеток </a:t>
            </a:r>
            <a:r>
              <a:rPr lang="ru-RU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</a:t>
            </a:r>
            <a:r>
              <a:rPr lang="ru-RU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количества добавочных клеток </a:t>
            </a:r>
            <a:endParaRPr lang="ru-RU" sz="2400" b="1" dirty="0" smtClean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Clr>
                <a:srgbClr val="A53010"/>
              </a:buClr>
            </a:pPr>
            <a:r>
              <a:rPr lang="ru-RU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</a:t>
            </a:r>
            <a:r>
              <a:rPr lang="ru-RU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количества добавочных клеток </a:t>
            </a:r>
          </a:p>
          <a:p>
            <a:pPr lvl="0" algn="just">
              <a:buClr>
                <a:srgbClr val="A53010"/>
              </a:buClr>
            </a:pPr>
            <a:endParaRPr lang="ru-RU" sz="2400" b="1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548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112" y="1907178"/>
            <a:ext cx="7678588" cy="443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33303" y="169817"/>
            <a:ext cx="8503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Железистая часть желудка (тело желудка). Сдвиг распределения клеточной популяции с преобладанием париетальных клеток и относительно небольшим количеством главных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клеток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30-ти дневное введение энергетика</a:t>
            </a:r>
            <a:endParaRPr lang="ru-RU" sz="2400" dirty="0">
              <a:solidFill>
                <a:prstClr val="black"/>
              </a:solidFill>
            </a:endParaRPr>
          </a:p>
          <a:p>
            <a:pPr algn="just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4899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>Согласно статистическим данным Минздрава РФ, восемь из десяти подростков в возрасте от 13 до 17 лет хотя бы раз в жизни пили энергетические напитки, а каждый третий употребляет их регулярно.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979" y="4026398"/>
            <a:ext cx="2619375" cy="1743075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571" y="4026395"/>
            <a:ext cx="2619375" cy="17430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163" y="4026396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5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Морфометрические показатели компонентов слизистой </a:t>
            </a:r>
            <a:r>
              <a:rPr lang="ru-RU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оболочкижелудка</a:t>
            </a:r>
            <a:r>
              <a:rPr lang="ru-RU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четырехмесячных </a:t>
            </a:r>
            <a:r>
              <a:rPr lang="ru-RU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крыс при 60-ти дневном введении энергетика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 algn="just">
              <a:buClr>
                <a:srgbClr val="A53010"/>
              </a:buClr>
            </a:pPr>
            <a:r>
              <a:rPr lang="ru-RU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увеличением толщины слизистой оболочки 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28,53% 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23,72% 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≤0,05) в группах крыс без дополнительной физической нагрузки и с нагрузкой соответственно)</a:t>
            </a:r>
            <a:endParaRPr lang="ru-RU" sz="24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Clr>
                <a:srgbClr val="A53010"/>
              </a:buClr>
            </a:pPr>
            <a:r>
              <a:rPr lang="ru-RU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уменьшение глубины желудочных желез (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49,486% 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≤0,05) в 1 экспериментальной группе и на </a:t>
            </a: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40,93% 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 второй экспериментальной группе)</a:t>
            </a:r>
          </a:p>
          <a:p>
            <a:pPr lvl="0" algn="just">
              <a:buClr>
                <a:srgbClr val="A53010"/>
              </a:buClr>
            </a:pPr>
            <a:r>
              <a:rPr lang="ru-RU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увеличивается количество париетальных клеток</a:t>
            </a:r>
          </a:p>
          <a:p>
            <a:pPr lvl="0" algn="just">
              <a:buClr>
                <a:srgbClr val="A53010"/>
              </a:buClr>
            </a:pPr>
            <a:r>
              <a:rPr lang="ru-RU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снижение количества главных клеток </a:t>
            </a:r>
          </a:p>
          <a:p>
            <a:pPr lvl="0" algn="just">
              <a:buClr>
                <a:srgbClr val="A53010"/>
              </a:buClr>
            </a:pPr>
            <a:r>
              <a:rPr lang="ru-RU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количества добавочных </a:t>
            </a:r>
            <a:r>
              <a:rPr lang="ru-RU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клеток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725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645" y="1948483"/>
            <a:ext cx="7378926" cy="4393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59873" y="378823"/>
            <a:ext cx="8725989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Железистая часть желудка (тело желудка). Порядка 2/3 железы сформировано париетальными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клетками </a:t>
            </a:r>
            <a:r>
              <a:rPr lang="ru-RU" sz="27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  <a:t>60-ти дневное введение энергетика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03656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Наиболее выраженные изменения изучаемых параметров слизистой оболочки желудка </a:t>
            </a:r>
            <a:r>
              <a:rPr lang="ru-RU" sz="32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4-х </a:t>
            </a:r>
            <a:r>
              <a:rPr lang="ru-RU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месячных крыс: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Наиболее значимые изменения в структуре слизистой оболочки желудка наблюдаются у животных, которым энергетический напиток вводили в течение 60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дней</a:t>
            </a:r>
          </a:p>
          <a:p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животных,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которые подвергались дополнительной физической нагрузке, увеличение количества добавочных клеток в два раза меньше, чем у животных не подвергавшихся дополнительной нагрузке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5820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7807" y="235132"/>
            <a:ext cx="9466806" cy="1097280"/>
          </a:xfrm>
        </p:spPr>
        <p:txBody>
          <a:bodyPr>
            <a:normAutofit fontScale="90000"/>
          </a:bodyPr>
          <a:lstStyle/>
          <a:p>
            <a:pPr lvl="0"/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Динамика изменения толщины слизистой оболочки желудка двух возрастных групп при разных сроках введения энергетического напитка (</a:t>
            </a:r>
            <a:r>
              <a:rPr lang="en-US" alt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≤0,05). </a:t>
            </a:r>
            <a:r>
              <a:rPr lang="ru-RU" altLang="ru-RU" dirty="0">
                <a:solidFill>
                  <a:schemeClr val="tx1"/>
                </a:solidFill>
                <a:latin typeface="Arial" panose="020B0604020202020204" pitchFamily="34" charset="0"/>
              </a:rPr>
              <a:t/>
            </a:r>
            <a:br>
              <a:rPr lang="ru-RU" altLang="ru-RU" dirty="0">
                <a:solidFill>
                  <a:schemeClr val="tx1"/>
                </a:solidFill>
                <a:latin typeface="Arial" panose="020B0604020202020204" pitchFamily="34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169" name="Диаграмма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897" y="2015274"/>
            <a:ext cx="7524205" cy="496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75211" y="1707497"/>
            <a:ext cx="1131678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altLang="ru-RU" sz="2000" b="0" i="0" u="non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57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4743" y="222069"/>
            <a:ext cx="9479870" cy="1682931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Динамика изменении высоты желудочных желез двух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возрасных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групп при разных сроках введения энергетического напитка (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≤0,05)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24959" y="4719917"/>
            <a:ext cx="8915400" cy="375546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Диаграмма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317" y="1905001"/>
            <a:ext cx="8471648" cy="4576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523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0471" y="295835"/>
            <a:ext cx="9084141" cy="1609165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Динамика изменения соотношения количества главных, париетальных и добавочных клеток в структуре желудочных желез двух возрастных групп (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≤0,05).</a:t>
            </a:r>
            <a:r>
              <a:rPr lang="ru-RU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49011" y="4397188"/>
            <a:ext cx="13653114" cy="64210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8" name="Диаграмма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447" y="1905001"/>
            <a:ext cx="8922777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301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2411" y="800101"/>
            <a:ext cx="10859589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Интрагастральное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введение энергетического напитка приводит к изменению структуры слизистой оболочки желудка одинаковой направленности у экспериментальных животных обеих возрастных групп. Выявленные изменения заключаются в увеличении толщины слизистой оболочки, уменьшении глубины желудочных желез, перераспределении главных и париетальных клеток в железе и значительном увеличении количества добавочных клеток.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Максимальная выраженность изменений у крыс 2-х месячного возраста обнаружена при 30-ти дневном введении энергетического напитка, а у 4-х месячных – при 60-ти дневном.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Введение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энерготоника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фоне физической нагрузки вызывает такие же изменения в структуре слизистой оболочке желудка у крыс обеих возрастных групп как в группах без нагрузки, но меньшей степени выраженности. </a:t>
            </a:r>
            <a:endParaRPr lang="ru-RU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20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592924" y="2259874"/>
            <a:ext cx="8911687" cy="2390502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4400" dirty="0" smtClean="0"/>
              <a:t>Спасибо за внимание!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006" y="4151812"/>
            <a:ext cx="1870165" cy="187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9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8458252" cy="232809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данным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«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Анализа рынка энергетических напитков в России»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2021 г., импорт энергетических напитков в Россию увеличился на 43,5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023" y="2952750"/>
            <a:ext cx="7040880" cy="3604804"/>
          </a:xfrm>
        </p:spPr>
      </p:pic>
    </p:spTree>
    <p:extLst>
      <p:ext uri="{BB962C8B-B14F-4D97-AF65-F5344CB8AC3E}">
        <p14:creationId xmlns:p14="http://schemas.microsoft.com/office/powerpoint/2010/main" val="371315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Влияние энергетических напитков на организм человека</a:t>
            </a:r>
            <a:endParaRPr lang="ru-RU" dirty="0"/>
          </a:p>
        </p:txBody>
      </p:sp>
      <p:pic>
        <p:nvPicPr>
          <p:cNvPr id="1026" name="Picture 2" descr="C:\Documents and Settings\Admin\Рабочий стол\f2799d1f7c8ef402f0dcb2d0bf19b046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37138" y="1815921"/>
            <a:ext cx="9002331" cy="46363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 научного исследования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Установить возможные изменения показателей желудка белых крыс линии Вистар различных возрастных групп при систематическом употреблении энергетических напитков на фоне физической нагрузки и без нее.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318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74712"/>
            <a:ext cx="8911687" cy="725388"/>
          </a:xfrm>
        </p:spPr>
        <p:txBody>
          <a:bodyPr/>
          <a:lstStyle/>
          <a:p>
            <a:r>
              <a:rPr lang="ru-RU" dirty="0" smtClean="0"/>
              <a:t>Материалы и методы исследования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1337830"/>
              </p:ext>
            </p:extLst>
          </p:nvPr>
        </p:nvGraphicFramePr>
        <p:xfrm>
          <a:off x="2233749" y="1528353"/>
          <a:ext cx="8281850" cy="51598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74171">
                  <a:extLst>
                    <a:ext uri="{9D8B030D-6E8A-4147-A177-3AD203B41FA5}">
                      <a16:colId xmlns:a16="http://schemas.microsoft.com/office/drawing/2014/main" val="4222773069"/>
                    </a:ext>
                  </a:extLst>
                </a:gridCol>
                <a:gridCol w="2008286">
                  <a:extLst>
                    <a:ext uri="{9D8B030D-6E8A-4147-A177-3AD203B41FA5}">
                      <a16:colId xmlns:a16="http://schemas.microsoft.com/office/drawing/2014/main" val="3509087518"/>
                    </a:ext>
                  </a:extLst>
                </a:gridCol>
                <a:gridCol w="2005720">
                  <a:extLst>
                    <a:ext uri="{9D8B030D-6E8A-4147-A177-3AD203B41FA5}">
                      <a16:colId xmlns:a16="http://schemas.microsoft.com/office/drawing/2014/main" val="4157197480"/>
                    </a:ext>
                  </a:extLst>
                </a:gridCol>
                <a:gridCol w="1893673">
                  <a:extLst>
                    <a:ext uri="{9D8B030D-6E8A-4147-A177-3AD203B41FA5}">
                      <a16:colId xmlns:a16="http://schemas.microsoft.com/office/drawing/2014/main" val="138735886"/>
                    </a:ext>
                  </a:extLst>
                </a:gridCol>
              </a:tblGrid>
              <a:tr h="4914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25">
                          <a:effectLst/>
                        </a:rPr>
                        <a:t>Возраст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25">
                          <a:effectLst/>
                        </a:rPr>
                        <a:t>Длительность эксперимента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25">
                          <a:effectLst/>
                        </a:rPr>
                        <a:t>Группа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25">
                          <a:effectLst/>
                        </a:rPr>
                        <a:t>Количество животных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/>
                </a:tc>
                <a:extLst>
                  <a:ext uri="{0D108BD9-81ED-4DB2-BD59-A6C34878D82A}">
                    <a16:rowId xmlns:a16="http://schemas.microsoft.com/office/drawing/2014/main" val="93689618"/>
                  </a:ext>
                </a:extLst>
              </a:tr>
              <a:tr h="245706">
                <a:tc row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25" dirty="0">
                          <a:effectLst/>
                        </a:rPr>
                        <a:t>2 месяца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25">
                          <a:effectLst/>
                        </a:rPr>
                        <a:t>10 суток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/>
                </a:tc>
                <a:tc>
                  <a:txBody>
                    <a:bodyPr/>
                    <a:lstStyle/>
                    <a:p>
                      <a:pPr marR="3213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25">
                          <a:effectLst/>
                        </a:rPr>
                        <a:t>Контроль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/>
                </a:tc>
                <a:tc>
                  <a:txBody>
                    <a:bodyPr/>
                    <a:lstStyle/>
                    <a:p>
                      <a:pPr indent="54038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25">
                          <a:effectLst/>
                        </a:rPr>
                        <a:t>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/>
                </a:tc>
                <a:extLst>
                  <a:ext uri="{0D108BD9-81ED-4DB2-BD59-A6C34878D82A}">
                    <a16:rowId xmlns:a16="http://schemas.microsoft.com/office/drawing/2014/main" val="2874259688"/>
                  </a:ext>
                </a:extLst>
              </a:tr>
              <a:tr h="2457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25">
                          <a:effectLst/>
                        </a:rPr>
                        <a:t>1-я эксп.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/>
                </a:tc>
                <a:tc>
                  <a:txBody>
                    <a:bodyPr/>
                    <a:lstStyle/>
                    <a:p>
                      <a:pPr indent="54038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25">
                          <a:effectLst/>
                        </a:rPr>
                        <a:t>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/>
                </a:tc>
                <a:extLst>
                  <a:ext uri="{0D108BD9-81ED-4DB2-BD59-A6C34878D82A}">
                    <a16:rowId xmlns:a16="http://schemas.microsoft.com/office/drawing/2014/main" val="2419711885"/>
                  </a:ext>
                </a:extLst>
              </a:tr>
              <a:tr h="2457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25">
                          <a:effectLst/>
                        </a:rPr>
                        <a:t>2-я эксп.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/>
                </a:tc>
                <a:tc>
                  <a:txBody>
                    <a:bodyPr/>
                    <a:lstStyle/>
                    <a:p>
                      <a:pPr indent="54038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25">
                          <a:effectLst/>
                        </a:rPr>
                        <a:t>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/>
                </a:tc>
                <a:extLst>
                  <a:ext uri="{0D108BD9-81ED-4DB2-BD59-A6C34878D82A}">
                    <a16:rowId xmlns:a16="http://schemas.microsoft.com/office/drawing/2014/main" val="3585476056"/>
                  </a:ext>
                </a:extLst>
              </a:tr>
              <a:tr h="2457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25">
                          <a:effectLst/>
                        </a:rPr>
                        <a:t>30 суток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25">
                          <a:effectLst/>
                        </a:rPr>
                        <a:t>Контроль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/>
                </a:tc>
                <a:tc>
                  <a:txBody>
                    <a:bodyPr/>
                    <a:lstStyle/>
                    <a:p>
                      <a:pPr indent="54038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25">
                          <a:effectLst/>
                        </a:rPr>
                        <a:t>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/>
                </a:tc>
                <a:extLst>
                  <a:ext uri="{0D108BD9-81ED-4DB2-BD59-A6C34878D82A}">
                    <a16:rowId xmlns:a16="http://schemas.microsoft.com/office/drawing/2014/main" val="3455248756"/>
                  </a:ext>
                </a:extLst>
              </a:tr>
              <a:tr h="2457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25">
                          <a:effectLst/>
                        </a:rPr>
                        <a:t>1-я эксп.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/>
                </a:tc>
                <a:tc>
                  <a:txBody>
                    <a:bodyPr/>
                    <a:lstStyle/>
                    <a:p>
                      <a:pPr indent="54038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25">
                          <a:effectLst/>
                        </a:rPr>
                        <a:t>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/>
                </a:tc>
                <a:extLst>
                  <a:ext uri="{0D108BD9-81ED-4DB2-BD59-A6C34878D82A}">
                    <a16:rowId xmlns:a16="http://schemas.microsoft.com/office/drawing/2014/main" val="1796125240"/>
                  </a:ext>
                </a:extLst>
              </a:tr>
              <a:tr h="2457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25">
                          <a:effectLst/>
                        </a:rPr>
                        <a:t>2-я эксп.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/>
                </a:tc>
                <a:tc>
                  <a:txBody>
                    <a:bodyPr/>
                    <a:lstStyle/>
                    <a:p>
                      <a:pPr indent="54038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25">
                          <a:effectLst/>
                        </a:rPr>
                        <a:t>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/>
                </a:tc>
                <a:extLst>
                  <a:ext uri="{0D108BD9-81ED-4DB2-BD59-A6C34878D82A}">
                    <a16:rowId xmlns:a16="http://schemas.microsoft.com/office/drawing/2014/main" val="105839671"/>
                  </a:ext>
                </a:extLst>
              </a:tr>
              <a:tr h="2457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25">
                          <a:effectLst/>
                        </a:rPr>
                        <a:t>60 суток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25">
                          <a:effectLst/>
                        </a:rPr>
                        <a:t>Контроль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/>
                </a:tc>
                <a:tc>
                  <a:txBody>
                    <a:bodyPr/>
                    <a:lstStyle/>
                    <a:p>
                      <a:pPr indent="54038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25">
                          <a:effectLst/>
                        </a:rPr>
                        <a:t>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/>
                </a:tc>
                <a:extLst>
                  <a:ext uri="{0D108BD9-81ED-4DB2-BD59-A6C34878D82A}">
                    <a16:rowId xmlns:a16="http://schemas.microsoft.com/office/drawing/2014/main" val="1437114827"/>
                  </a:ext>
                </a:extLst>
              </a:tr>
              <a:tr h="2457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25">
                          <a:effectLst/>
                        </a:rPr>
                        <a:t>1-я эксп.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/>
                </a:tc>
                <a:tc>
                  <a:txBody>
                    <a:bodyPr/>
                    <a:lstStyle/>
                    <a:p>
                      <a:pPr indent="54038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25">
                          <a:effectLst/>
                        </a:rPr>
                        <a:t>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/>
                </a:tc>
                <a:extLst>
                  <a:ext uri="{0D108BD9-81ED-4DB2-BD59-A6C34878D82A}">
                    <a16:rowId xmlns:a16="http://schemas.microsoft.com/office/drawing/2014/main" val="2530309204"/>
                  </a:ext>
                </a:extLst>
              </a:tr>
              <a:tr h="2457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25">
                          <a:effectLst/>
                        </a:rPr>
                        <a:t>2-я эксп.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/>
                </a:tc>
                <a:tc>
                  <a:txBody>
                    <a:bodyPr/>
                    <a:lstStyle/>
                    <a:p>
                      <a:pPr indent="54038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25">
                          <a:effectLst/>
                        </a:rPr>
                        <a:t>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/>
                </a:tc>
                <a:extLst>
                  <a:ext uri="{0D108BD9-81ED-4DB2-BD59-A6C34878D82A}">
                    <a16:rowId xmlns:a16="http://schemas.microsoft.com/office/drawing/2014/main" val="3319453578"/>
                  </a:ext>
                </a:extLst>
              </a:tr>
              <a:tr h="245706">
                <a:tc row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25">
                          <a:effectLst/>
                        </a:rPr>
                        <a:t>4 месяца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25">
                          <a:effectLst/>
                        </a:rPr>
                        <a:t>10 суток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25">
                          <a:effectLst/>
                        </a:rPr>
                        <a:t>Контроль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/>
                </a:tc>
                <a:tc>
                  <a:txBody>
                    <a:bodyPr/>
                    <a:lstStyle/>
                    <a:p>
                      <a:pPr indent="54038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25">
                          <a:effectLst/>
                        </a:rPr>
                        <a:t>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/>
                </a:tc>
                <a:extLst>
                  <a:ext uri="{0D108BD9-81ED-4DB2-BD59-A6C34878D82A}">
                    <a16:rowId xmlns:a16="http://schemas.microsoft.com/office/drawing/2014/main" val="431263473"/>
                  </a:ext>
                </a:extLst>
              </a:tr>
              <a:tr h="2457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25">
                          <a:effectLst/>
                        </a:rPr>
                        <a:t>1-я эксп.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/>
                </a:tc>
                <a:tc>
                  <a:txBody>
                    <a:bodyPr/>
                    <a:lstStyle/>
                    <a:p>
                      <a:pPr indent="54038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25">
                          <a:effectLst/>
                        </a:rPr>
                        <a:t>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/>
                </a:tc>
                <a:extLst>
                  <a:ext uri="{0D108BD9-81ED-4DB2-BD59-A6C34878D82A}">
                    <a16:rowId xmlns:a16="http://schemas.microsoft.com/office/drawing/2014/main" val="77337767"/>
                  </a:ext>
                </a:extLst>
              </a:tr>
              <a:tr h="2457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25">
                          <a:effectLst/>
                        </a:rPr>
                        <a:t>2-я эксп.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/>
                </a:tc>
                <a:tc>
                  <a:txBody>
                    <a:bodyPr/>
                    <a:lstStyle/>
                    <a:p>
                      <a:pPr indent="54038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25">
                          <a:effectLst/>
                        </a:rPr>
                        <a:t>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/>
                </a:tc>
                <a:extLst>
                  <a:ext uri="{0D108BD9-81ED-4DB2-BD59-A6C34878D82A}">
                    <a16:rowId xmlns:a16="http://schemas.microsoft.com/office/drawing/2014/main" val="3226857147"/>
                  </a:ext>
                </a:extLst>
              </a:tr>
              <a:tr h="2457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25">
                          <a:effectLst/>
                        </a:rPr>
                        <a:t>30 суток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25">
                          <a:effectLst/>
                        </a:rPr>
                        <a:t>Контроль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/>
                </a:tc>
                <a:tc>
                  <a:txBody>
                    <a:bodyPr/>
                    <a:lstStyle/>
                    <a:p>
                      <a:pPr indent="54038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25">
                          <a:effectLst/>
                        </a:rPr>
                        <a:t>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/>
                </a:tc>
                <a:extLst>
                  <a:ext uri="{0D108BD9-81ED-4DB2-BD59-A6C34878D82A}">
                    <a16:rowId xmlns:a16="http://schemas.microsoft.com/office/drawing/2014/main" val="2368890126"/>
                  </a:ext>
                </a:extLst>
              </a:tr>
              <a:tr h="2457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25">
                          <a:effectLst/>
                        </a:rPr>
                        <a:t>1-я эксп.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/>
                </a:tc>
                <a:tc>
                  <a:txBody>
                    <a:bodyPr/>
                    <a:lstStyle/>
                    <a:p>
                      <a:pPr indent="54038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25">
                          <a:effectLst/>
                        </a:rPr>
                        <a:t>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/>
                </a:tc>
                <a:extLst>
                  <a:ext uri="{0D108BD9-81ED-4DB2-BD59-A6C34878D82A}">
                    <a16:rowId xmlns:a16="http://schemas.microsoft.com/office/drawing/2014/main" val="1331435517"/>
                  </a:ext>
                </a:extLst>
              </a:tr>
              <a:tr h="2457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25">
                          <a:effectLst/>
                        </a:rPr>
                        <a:t>2-я эксп.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/>
                </a:tc>
                <a:tc>
                  <a:txBody>
                    <a:bodyPr/>
                    <a:lstStyle/>
                    <a:p>
                      <a:pPr indent="54038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25">
                          <a:effectLst/>
                        </a:rPr>
                        <a:t>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/>
                </a:tc>
                <a:extLst>
                  <a:ext uri="{0D108BD9-81ED-4DB2-BD59-A6C34878D82A}">
                    <a16:rowId xmlns:a16="http://schemas.microsoft.com/office/drawing/2014/main" val="2187475320"/>
                  </a:ext>
                </a:extLst>
              </a:tr>
              <a:tr h="2457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25">
                          <a:effectLst/>
                        </a:rPr>
                        <a:t>60 суток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25">
                          <a:effectLst/>
                        </a:rPr>
                        <a:t>Контроль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/>
                </a:tc>
                <a:tc>
                  <a:txBody>
                    <a:bodyPr/>
                    <a:lstStyle/>
                    <a:p>
                      <a:pPr indent="54038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25">
                          <a:effectLst/>
                        </a:rPr>
                        <a:t>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/>
                </a:tc>
                <a:extLst>
                  <a:ext uri="{0D108BD9-81ED-4DB2-BD59-A6C34878D82A}">
                    <a16:rowId xmlns:a16="http://schemas.microsoft.com/office/drawing/2014/main" val="2881493056"/>
                  </a:ext>
                </a:extLst>
              </a:tr>
              <a:tr h="2457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25">
                          <a:effectLst/>
                        </a:rPr>
                        <a:t>1-я эксп.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/>
                </a:tc>
                <a:tc>
                  <a:txBody>
                    <a:bodyPr/>
                    <a:lstStyle/>
                    <a:p>
                      <a:pPr indent="54038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25">
                          <a:effectLst/>
                        </a:rPr>
                        <a:t>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/>
                </a:tc>
                <a:extLst>
                  <a:ext uri="{0D108BD9-81ED-4DB2-BD59-A6C34878D82A}">
                    <a16:rowId xmlns:a16="http://schemas.microsoft.com/office/drawing/2014/main" val="175791114"/>
                  </a:ext>
                </a:extLst>
              </a:tr>
              <a:tr h="2457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25">
                          <a:effectLst/>
                        </a:rPr>
                        <a:t>2-я эксп.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/>
                </a:tc>
                <a:tc>
                  <a:txBody>
                    <a:bodyPr/>
                    <a:lstStyle/>
                    <a:p>
                      <a:pPr indent="54038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25">
                          <a:effectLst/>
                        </a:rPr>
                        <a:t>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/>
                </a:tc>
                <a:extLst>
                  <a:ext uri="{0D108BD9-81ED-4DB2-BD59-A6C34878D82A}">
                    <a16:rowId xmlns:a16="http://schemas.microsoft.com/office/drawing/2014/main" val="340817033"/>
                  </a:ext>
                </a:extLst>
              </a:tr>
              <a:tr h="245706">
                <a:tc>
                  <a:txBody>
                    <a:bodyPr/>
                    <a:lstStyle/>
                    <a:p>
                      <a:pPr indent="54038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25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/>
                </a:tc>
                <a:tc gridSpan="3">
                  <a:txBody>
                    <a:bodyPr/>
                    <a:lstStyle/>
                    <a:p>
                      <a:pPr indent="54038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25" dirty="0">
                          <a:effectLst/>
                        </a:rPr>
                        <a:t>Всего 108 крыс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3908185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708714" y="74711"/>
            <a:ext cx="7745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539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539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64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3566" y="496389"/>
            <a:ext cx="3703615" cy="1920239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эксперименте использован энергетический напиток “TORNADO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Storm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632" y="4088673"/>
            <a:ext cx="3095896" cy="2769327"/>
          </a:xfrm>
        </p:spPr>
      </p:pic>
      <p:sp>
        <p:nvSpPr>
          <p:cNvPr id="6" name="Rectangle 2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2403567" y="2382528"/>
            <a:ext cx="3703614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 100 г. которого входят следующие ингредиенты: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углеводы – 10,9 г, белки и жиры – 0 г,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таурин – 40 мг, кофеин – 30 мг, витамин В5 – 0,6 мг,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В6 – 0,14 мг, </a:t>
            </a:r>
            <a:r>
              <a:rPr kumimoji="0" lang="ru-RU" alt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Вс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– 0,02 мг, РР – 1,1 мг.</a:t>
            </a: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779622" y="914400"/>
            <a:ext cx="45376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Ж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ивотные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получали энергетический напиток «TORNADO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Ener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y» путем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интрагастрального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введения в объеме 10 мл/кг;</a:t>
            </a:r>
            <a:endParaRPr lang="ru-RU" sz="2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22" y="3082835"/>
            <a:ext cx="3814355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1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Моделирование физической</a:t>
            </a:r>
            <a:r>
              <a:rPr lang="ru-RU" dirty="0"/>
              <a:t> </a:t>
            </a:r>
            <a:r>
              <a:rPr lang="ru-RU" dirty="0" smtClean="0"/>
              <a:t>нагрузки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нагрузка моделировалась с помощью бега на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тредбане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(беговая дорожка для экспериментальных животных) собственной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конструкции 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907" y="2063931"/>
            <a:ext cx="3409406" cy="45458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617" y="2063931"/>
            <a:ext cx="2891063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21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81051" y="1136468"/>
            <a:ext cx="885661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Морфометрический анализ включал:</a:t>
            </a:r>
          </a:p>
          <a:p>
            <a:pPr>
              <a:buFont typeface="Wingdings" pitchFamily="2" charset="2"/>
              <a:buChar char="§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измерение толщины слизистой оболочки</a:t>
            </a:r>
          </a:p>
          <a:p>
            <a:pPr>
              <a:buFont typeface="Wingdings" pitchFamily="2" charset="2"/>
              <a:buChar char="§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измерение глубины желудочных желез</a:t>
            </a:r>
          </a:p>
          <a:p>
            <a:pPr>
              <a:buFont typeface="Wingdings" pitchFamily="2" charset="2"/>
              <a:buChar char="§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подсчет количества главных, париетальных и добавочных клеток</a:t>
            </a:r>
          </a:p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Анализ микроструктур проводили в 10 полях при увеличении в1000 раз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Полученные данные обрабатывались статистически  с использованием для зависимых выборок – Т-критерий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Вилкоксона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для независимых – U критерий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Манна-Уитни.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60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1049</TotalTime>
  <Words>1658</Words>
  <Application>Microsoft Office PowerPoint</Application>
  <PresentationFormat>Широкоэкранный</PresentationFormat>
  <Paragraphs>269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Calibri</vt:lpstr>
      <vt:lpstr>Century Gothic</vt:lpstr>
      <vt:lpstr>Times New Roman</vt:lpstr>
      <vt:lpstr>Wingdings</vt:lpstr>
      <vt:lpstr>Wingdings 3</vt:lpstr>
      <vt:lpstr>Легкий дым</vt:lpstr>
      <vt:lpstr>МИНИСТЕРСТВО НАУКИ И ВЫСШЕГО ОБРАЗОВАНИЯ РОССИЙСКОЙ ФЕДЕРАЦИИ Федеральное государственное автономное образовательное учреждение высшего образования «КРЫМСКИЙ ФЕДЕРАЛЬНЫЙ УНИВЕРСИТЕТ имени В.И. Вернадского» (ФГАОУ ВО «КФУ им. В.И. Вернадского»)  Институт «Медицинская академия имени С.И. Георгиевского» </vt:lpstr>
      <vt:lpstr>Согласно статистическим данным Минздрава РФ, восемь из десяти подростков в возрасте от 13 до 17 лет хотя бы раз в жизни пили энергетические напитки, а каждый третий употребляет их регулярно.</vt:lpstr>
      <vt:lpstr> По данным «Анализа рынка энергетических напитков в России», в 2021 г., импорт энергетических напитков в Россию увеличился на 43,5%</vt:lpstr>
      <vt:lpstr>Влияние энергетических напитков на организм человека</vt:lpstr>
      <vt:lpstr>Цель научного исследования</vt:lpstr>
      <vt:lpstr>Материалы и методы исследования</vt:lpstr>
      <vt:lpstr>В эксперименте использован энергетический напиток “TORNADO Storm”</vt:lpstr>
      <vt:lpstr>Моделирование физической нагрузки Физическая нагрузка моделировалась с помощью бега на тредбане (беговая дорожка для экспериментальных животных) собственной конструкции </vt:lpstr>
      <vt:lpstr>Презентация PowerPoint</vt:lpstr>
      <vt:lpstr> Структурная организация желудка крыс контрольной группы</vt:lpstr>
      <vt:lpstr>Структурные преобразования в желудке 2-х месячных крыс в условиях эксперимента.   Морфометрические показатели слизистой желудка крыс контрольной и экспериментальной групп .   </vt:lpstr>
      <vt:lpstr>Морфометрические показатели компонентов слизистой оболочки желудка двухмесячных крыс при 30-ти дневном введении энергетика</vt:lpstr>
      <vt:lpstr>Презентация PowerPoint</vt:lpstr>
      <vt:lpstr>Морфометрические показатели компонентов слизистой оболочкижелудка двухмесячных крыс при 60-ти дневном введении энергетика </vt:lpstr>
      <vt:lpstr>Преобладание париетальных клеток с относительно небольшим количеством главных клеток и увеличением количества добавочных клеток 60-ти дневное введение энергетика</vt:lpstr>
      <vt:lpstr>Наиболее выраженные изменения изучаемых параметров слизистой оболочки желудка 2-х месячных крыс: </vt:lpstr>
      <vt:lpstr>Структурные преобразования в желудке 4-х месячных крыс в условиях эксперимента  Морфометрические показатели слизистой желудка крыс контрольной и экспериментальной групп.</vt:lpstr>
      <vt:lpstr>Морфометрические показатели компонентов слизистой оболочки желудка четырехмесячных крыс при 30-ти дневном введении энергетика</vt:lpstr>
      <vt:lpstr>Презентация PowerPoint</vt:lpstr>
      <vt:lpstr>Морфометрические показатели компонентов слизистой оболочкижелудка четырехмесячных крыс при 60-ти дневном введении энергетика</vt:lpstr>
      <vt:lpstr>Презентация PowerPoint</vt:lpstr>
      <vt:lpstr>Наиболее выраженные изменения изучаемых параметров слизистой оболочки желудка 4-х месячных крыс:</vt:lpstr>
      <vt:lpstr>Динамика изменения толщины слизистой оболочки желудка двух возрастных групп при разных сроках введения энергетического напитка (p≤0,05).  </vt:lpstr>
      <vt:lpstr>Динамика изменении высоты желудочных желез двух возрасных групп при разных сроках введения энергетического напитка (p≤0,05). </vt:lpstr>
      <vt:lpstr>Динамика изменения соотношения количества главных, париетальных и добавочных клеток в структуре желудочных желез двух возрастных групп (p≤0,05). </vt:lpstr>
      <vt:lpstr>Презентация PowerPoint</vt:lpstr>
      <vt:lpstr> Спасибо за внимание!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ФЕДЕРАЛЬНОЕ ГОСУДАРСТВЕННОЕ АВТОНОМНОЕ ОБРАЗОВАТЕЛЬНОЕ УЧРЕЖДЕНИЕ ВЫСШЕГО ОБРАЗОВАНИЯ «Крымский федеральный университет имени В.И. Вернадского» Институт «Медицинская академия имени С.И. Георгиевского»</dc:title>
  <dc:creator>Пользователь Windows</dc:creator>
  <cp:lastModifiedBy>Пользователь Windows</cp:lastModifiedBy>
  <cp:revision>104</cp:revision>
  <dcterms:created xsi:type="dcterms:W3CDTF">2023-05-22T17:12:24Z</dcterms:created>
  <dcterms:modified xsi:type="dcterms:W3CDTF">2023-05-28T22:21:35Z</dcterms:modified>
</cp:coreProperties>
</file>