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8" r:id="rId1"/>
  </p:sldMasterIdLst>
  <p:notesMasterIdLst>
    <p:notesMasterId r:id="rId26"/>
  </p:notesMasterIdLst>
  <p:handoutMasterIdLst>
    <p:handoutMasterId r:id="rId27"/>
  </p:handoutMasterIdLst>
  <p:sldIdLst>
    <p:sldId id="337" r:id="rId2"/>
    <p:sldId id="312" r:id="rId3"/>
    <p:sldId id="347" r:id="rId4"/>
    <p:sldId id="318" r:id="rId5"/>
    <p:sldId id="338" r:id="rId6"/>
    <p:sldId id="268" r:id="rId7"/>
    <p:sldId id="348" r:id="rId8"/>
    <p:sldId id="341" r:id="rId9"/>
    <p:sldId id="325" r:id="rId10"/>
    <p:sldId id="349" r:id="rId11"/>
    <p:sldId id="350" r:id="rId12"/>
    <p:sldId id="345" r:id="rId13"/>
    <p:sldId id="328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33" r:id="rId24"/>
    <p:sldId id="32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EE"/>
    <a:srgbClr val="B3B5B0"/>
    <a:srgbClr val="E1E5DC"/>
    <a:srgbClr val="DEE4D8"/>
    <a:srgbClr val="FFC9C9"/>
    <a:srgbClr val="327262"/>
    <a:srgbClr val="429781"/>
    <a:srgbClr val="99B772"/>
    <a:srgbClr val="EFB82D"/>
    <a:srgbClr val="FF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23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30227236387725E-2"/>
          <c:y val="8.6309211175390463E-2"/>
          <c:w val="0.93283893377688343"/>
          <c:h val="0.71164537934200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ВДКН</c:v>
                </c:pt>
                <c:pt idx="1">
                  <c:v>ППР</c:v>
                </c:pt>
                <c:pt idx="2">
                  <c:v>СШТ</c:v>
                </c:pt>
                <c:pt idx="3">
                  <c:v>Группа контроля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35</c:v>
                </c:pt>
                <c:pt idx="2">
                  <c:v>18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B-45D0-B341-CD58FA14B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922512"/>
        <c:axId val="423923072"/>
      </c:barChart>
      <c:catAx>
        <c:axId val="42392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923072"/>
        <c:crosses val="autoZero"/>
        <c:auto val="1"/>
        <c:lblAlgn val="ctr"/>
        <c:lblOffset val="100"/>
        <c:noMultiLvlLbl val="0"/>
      </c:catAx>
      <c:valAx>
        <c:axId val="42392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92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380978064864016E-2"/>
          <c:y val="1.3597646128642641E-2"/>
          <c:w val="0.914114889888061"/>
          <c:h val="0.885900631821240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46E-2"/>
                  <c:y val="-5.9523809523809534E-2"/>
                </c:manualLayout>
              </c:layout>
              <c:tx>
                <c:rich>
                  <a:bodyPr/>
                  <a:lstStyle/>
                  <a:p>
                    <a:fld id="{C30CB6A9-B49A-40DE-9D5B-4EFB7655592F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426-4C5B-9676-B854BC57D5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6-4C5B-9676-B854BC57D5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050570962479609E-2"/>
                  <c:y val="-7.181889149102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26-4C5B-9676-B854BC57D5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0.0%</c:formatCode>
                <c:ptCount val="1"/>
                <c:pt idx="0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26-4C5B-9676-B854BC57D5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101141924959138E-2"/>
                  <c:y val="-6.5573770491803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26-4C5B-9676-B854BC57D5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0.0%</c:formatCode>
                <c:ptCount val="1"/>
                <c:pt idx="0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26-4C5B-9676-B854BC57D51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276237085372486E-2"/>
                  <c:y val="-4.6838407494145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26-4C5B-9676-B854BC57D5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0.0%</c:formatCode>
                <c:ptCount val="1"/>
                <c:pt idx="0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26-4C5B-9676-B854BC57D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307024"/>
        <c:axId val="469305056"/>
        <c:axId val="0"/>
      </c:bar3DChart>
      <c:catAx>
        <c:axId val="46930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5056"/>
        <c:crosses val="autoZero"/>
        <c:auto val="1"/>
        <c:lblAlgn val="ctr"/>
        <c:lblOffset val="100"/>
        <c:noMultiLvlLbl val="0"/>
      </c:catAx>
      <c:valAx>
        <c:axId val="4693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09245930148302E-2"/>
          <c:y val="0.10223568207820176"/>
          <c:w val="0.9014126531729546"/>
          <c:h val="0.87879461812835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46E-2"/>
                  <c:y val="-5.9523809523809534E-2"/>
                </c:manualLayout>
              </c:layout>
              <c:tx>
                <c:rich>
                  <a:bodyPr/>
                  <a:lstStyle/>
                  <a:p>
                    <a:fld id="{C30CB6A9-B49A-40DE-9D5B-4EFB7655592F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06C-4C07-B880-4D6471EF8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0.0%</c:formatCode>
                <c:ptCount val="1"/>
                <c:pt idx="0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6C-4C07-B880-4D6471EF83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050570962479609E-2"/>
                  <c:y val="-7.181889149102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6C-4C07-B880-4D6471EF8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0.0%</c:formatCode>
                <c:ptCount val="1"/>
                <c:pt idx="0">
                  <c:v>8.5999999999999993E-2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6C-4C07-B880-4D6471EF83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101141924959138E-2"/>
                  <c:y val="-6.5573770491803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6C-4C07-B880-4D6471EF8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0.0%</c:formatCode>
                <c:ptCount val="1"/>
                <c:pt idx="0">
                  <c:v>0.222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6C-4C07-B880-4D6471EF83C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276237085372486E-2"/>
                  <c:y val="-4.6838407494145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6C-4C07-B880-4D6471EF8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06C-4C07-B880-4D6471EF8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307024"/>
        <c:axId val="469305056"/>
        <c:axId val="0"/>
      </c:bar3DChart>
      <c:catAx>
        <c:axId val="46930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5056"/>
        <c:crosses val="autoZero"/>
        <c:auto val="1"/>
        <c:lblAlgn val="ctr"/>
        <c:lblOffset val="100"/>
        <c:noMultiLvlLbl val="0"/>
      </c:catAx>
      <c:valAx>
        <c:axId val="4693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46E-2"/>
                  <c:y val="-5.9523809523809534E-2"/>
                </c:manualLayout>
              </c:layout>
              <c:tx>
                <c:rich>
                  <a:bodyPr/>
                  <a:lstStyle/>
                  <a:p>
                    <a:fld id="{C30CB6A9-B49A-40DE-9D5B-4EFB7655592F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BE-495F-9D02-B0EC0E4E7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3192.9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BE-495F-9D02-B0EC0E4E7E5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750951604132603E-2"/>
                  <c:y val="-8.430913348946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BE-495F-9D02-B0EC0E4E7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BE-495F-9D02-B0EC0E4E7E5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04676454595E-2"/>
                  <c:y val="-6.869633099141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BE-495F-9D02-B0EC0E4E7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BE-495F-9D02-B0EC0E4E7E5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04676454595E-2"/>
                  <c:y val="-5.932864949258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BE-495F-9D02-B0EC0E4E7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3343.4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BE-495F-9D02-B0EC0E4E7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307024"/>
        <c:axId val="469305056"/>
        <c:axId val="0"/>
      </c:bar3DChart>
      <c:catAx>
        <c:axId val="46930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5056"/>
        <c:crosses val="autoZero"/>
        <c:auto val="1"/>
        <c:lblAlgn val="ctr"/>
        <c:lblOffset val="100"/>
        <c:noMultiLvlLbl val="0"/>
      </c:catAx>
      <c:valAx>
        <c:axId val="4693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46E-2"/>
                  <c:y val="-5.9523809523809534E-2"/>
                </c:manualLayout>
              </c:layout>
              <c:tx>
                <c:rich>
                  <a:bodyPr/>
                  <a:lstStyle/>
                  <a:p>
                    <a:fld id="{C30CB6A9-B49A-40DE-9D5B-4EFB7655592F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B98-483A-8863-431F8A254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98-483A-8863-431F8A2546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750951604132603E-2"/>
                  <c:y val="-8.430913348946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98-483A-8863-431F8A254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98-483A-8863-431F8A2546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04676454595E-2"/>
                  <c:y val="-6.869633099141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98-483A-8863-431F8A254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98-483A-8863-431F8A25469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04676454595E-2"/>
                  <c:y val="-5.932864949258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98-483A-8863-431F8A254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98-483A-8863-431F8A254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307024"/>
        <c:axId val="469305056"/>
        <c:axId val="0"/>
      </c:bar3DChart>
      <c:catAx>
        <c:axId val="46930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5056"/>
        <c:crosses val="autoZero"/>
        <c:auto val="1"/>
        <c:lblAlgn val="ctr"/>
        <c:lblOffset val="100"/>
        <c:noMultiLvlLbl val="0"/>
      </c:catAx>
      <c:valAx>
        <c:axId val="4693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8888888846E-2"/>
                  <c:y val="-5.9523809523809534E-2"/>
                </c:manualLayout>
              </c:layout>
              <c:tx>
                <c:rich>
                  <a:bodyPr/>
                  <a:lstStyle/>
                  <a:p>
                    <a:fld id="{C30CB6A9-B49A-40DE-9D5B-4EFB7655592F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095-4F51-B8F7-884256CF9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95-4F51-B8F7-884256CF9A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750951604132603E-2"/>
                  <c:y val="-8.430913348946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95-4F51-B8F7-884256CF9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95-4F51-B8F7-884256CF9A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04676454595E-2"/>
                  <c:y val="-6.869633099141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95-4F51-B8F7-884256CF9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95-4F51-B8F7-884256CF9A5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Группа контроля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04676454595E-2"/>
                  <c:y val="-5.932864949258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95-4F51-B8F7-884256CF9A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095-4F51-B8F7-884256CF9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9307024"/>
        <c:axId val="469305056"/>
        <c:axId val="0"/>
      </c:bar3DChart>
      <c:catAx>
        <c:axId val="46930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5056"/>
        <c:crosses val="autoZero"/>
        <c:auto val="1"/>
        <c:lblAlgn val="ctr"/>
        <c:lblOffset val="100"/>
        <c:noMultiLvlLbl val="0"/>
      </c:catAx>
      <c:valAx>
        <c:axId val="4693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930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99BF78A-50C9-4F90-9172-32B6222E7AE4}" type="datetimeFigureOut">
              <a:rPr lang="uk-UA"/>
              <a:pPr>
                <a:defRPr/>
              </a:pPr>
              <a:t>30.05.2023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3C901E-4AF6-4AC1-9ACE-6D28245DFA11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35899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D7A27B-1DAB-4384-80CB-B223FA0F0DAD}" type="datetimeFigureOut">
              <a:rPr lang="uk-UA"/>
              <a:pPr>
                <a:defRPr/>
              </a:pPr>
              <a:t>30.05.2023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408C24-9AF1-4A05-A2D9-8E25214D0B1C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4429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0E06BA-EDFF-41F7-B427-B9B340FDB363}" type="slidenum">
              <a:rPr lang="uk-UA" altLang="ru-RU"/>
              <a:pPr eaLnBrk="1" hangingPunct="1"/>
              <a:t>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733051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Всем больным проводись следующий методы</a:t>
            </a:r>
            <a:r>
              <a:rPr lang="ru-RU" baseline="0" dirty="0"/>
              <a:t> исследования: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11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51468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Уровень гормонов ЩЖ соответствовал функциональному состоянию органа</a:t>
            </a:r>
            <a:r>
              <a:rPr lang="ru-RU" baseline="0" dirty="0"/>
              <a:t> в исследуемых группах.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12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35161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13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08770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23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8038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некоторым данным, распространенность заболеваний щитовидной железы еще выше, чем известно на сегодняшний день. Это связано с частым бессимптомным, или субклиническим течением многих ее болезней</a:t>
            </a:r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4E3B74-D9E6-40A7-9B85-E4B92EE88205}" type="slidenum">
              <a:rPr lang="uk-UA" altLang="ru-RU"/>
              <a:pPr eaLnBrk="1" hangingPunct="1"/>
              <a:t>2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90337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некоторым данным, распространенность заболеваний щитовидной железы еще выше, чем известно на сегодняшний день. Это связано с частым бессимптомным, или субклиническим течением многих ее болезней</a:t>
            </a:r>
            <a:endParaRPr lang="ru-RU" alt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4E3B74-D9E6-40A7-9B85-E4B92EE88205}" type="slidenum">
              <a:rPr lang="uk-UA" altLang="ru-RU"/>
              <a:pPr eaLnBrk="1" hangingPunct="1"/>
              <a:t>3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97089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5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59640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6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208914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7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70352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/>
            <a:r>
              <a:rPr lang="ru-RU" altLang="ru-RU" sz="1200" dirty="0"/>
              <a:t>В</a:t>
            </a:r>
            <a:r>
              <a:rPr lang="ru-RU" altLang="ru-RU" sz="1200" baseline="0" dirty="0"/>
              <a:t> зависимости от функции ЩЖ б</a:t>
            </a:r>
            <a:r>
              <a:rPr lang="ru-RU" altLang="ru-RU" sz="1200" dirty="0"/>
              <a:t>ольные были разделены на следующие группы:</a:t>
            </a:r>
          </a:p>
          <a:p>
            <a:pPr algn="ctr" eaLnBrk="1" hangingPunct="1"/>
            <a:endParaRPr lang="ru-RU" altLang="ru-RU" sz="1200" dirty="0"/>
          </a:p>
          <a:p>
            <a:pPr eaLnBrk="1" hangingPunct="1">
              <a:buFontTx/>
              <a:buAutoNum type="arabicPeriod"/>
            </a:pPr>
            <a:r>
              <a:rPr lang="ru-RU" altLang="ru-RU" sz="1200" dirty="0"/>
              <a:t>Пациенты в состоянии гипертиреоза: 36 пациентов </a:t>
            </a:r>
            <a:r>
              <a:rPr lang="ru-RU" altLang="ru-RU" sz="1100" dirty="0"/>
              <a:t>(6 мужчин и 30 женщин) </a:t>
            </a:r>
          </a:p>
          <a:p>
            <a:pPr eaLnBrk="1" hangingPunct="1">
              <a:buFontTx/>
              <a:buAutoNum type="arabicPeriod"/>
            </a:pPr>
            <a:r>
              <a:rPr lang="ru-RU" altLang="ru-RU" sz="1200" dirty="0"/>
              <a:t>Пациенты в состоянии гипотиреоза: 30 пациентов </a:t>
            </a:r>
            <a:r>
              <a:rPr lang="ru-RU" altLang="ru-RU" sz="1100" dirty="0"/>
              <a:t>(5 мужчин и 25 женщин)</a:t>
            </a:r>
          </a:p>
          <a:p>
            <a:pPr eaLnBrk="1" hangingPunct="1">
              <a:buFontTx/>
              <a:buAutoNum type="arabicPeriod"/>
            </a:pPr>
            <a:r>
              <a:rPr lang="ru-RU" altLang="ru-RU" sz="1200" dirty="0"/>
              <a:t>Пациенты в состоянии эутиреоза: 30 человек </a:t>
            </a:r>
            <a:r>
              <a:rPr lang="ru-RU" altLang="ru-RU" sz="1100" dirty="0"/>
              <a:t>(30 женщин в возрасте)</a:t>
            </a:r>
          </a:p>
          <a:p>
            <a:pPr eaLnBrk="1" hangingPunct="1">
              <a:buFontTx/>
              <a:buAutoNum type="arabicPeriod"/>
            </a:pPr>
            <a:endParaRPr lang="ru-RU" altLang="ru-RU" sz="11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100" dirty="0"/>
              <a:t>Различия между группами по</a:t>
            </a:r>
            <a:r>
              <a:rPr lang="ru-RU" altLang="ru-RU" sz="1100" baseline="0" dirty="0"/>
              <a:t> возрасту и полу минимальны и статистически недостоверны</a:t>
            </a:r>
            <a:endParaRPr lang="ru-RU" altLang="ru-RU" sz="1100" dirty="0"/>
          </a:p>
          <a:p>
            <a:pPr eaLnBrk="1" hangingPunct="1">
              <a:buFontTx/>
              <a:buNone/>
            </a:pPr>
            <a:endParaRPr lang="ru-RU" altLang="ru-RU" sz="1100" dirty="0"/>
          </a:p>
          <a:p>
            <a:pPr eaLnBrk="1" hangingPunct="1">
              <a:buFontTx/>
              <a:buAutoNum type="arabicPeriod"/>
            </a:pPr>
            <a:endParaRPr lang="ru-RU" altLang="ru-RU" sz="1100" dirty="0"/>
          </a:p>
          <a:p>
            <a:pPr eaLnBrk="1" hangingPunct="1">
              <a:buFontTx/>
              <a:buNone/>
            </a:pPr>
            <a:endParaRPr lang="ru-RU" alt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8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587321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Всем больным проводись следующий методы</a:t>
            </a:r>
            <a:r>
              <a:rPr lang="ru-RU" baseline="0" dirty="0"/>
              <a:t> исследования: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9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849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Всем больным проводись следующий методы</a:t>
            </a:r>
            <a:r>
              <a:rPr lang="ru-RU" baseline="0" dirty="0"/>
              <a:t> исследования: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8C24-9AF1-4A05-A2D9-8E25214D0B1C}" type="slidenum">
              <a:rPr lang="uk-UA" altLang="ru-RU" smtClean="0"/>
              <a:pPr/>
              <a:t>10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9700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DBF27-A3AE-41F9-A89B-5C3AA6AD5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06C549-E69F-4F86-B80A-16F8CEE7B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D5D1A4-372F-4A98-A15E-659D25B5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1FBEE-5133-46DF-8BAE-9BB29FF242C8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09ADFA-C269-44B0-93AC-9FDCFA5F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B64487-BBC3-4D0B-B3AD-A685C84D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9278E-7FA5-41DB-B94E-5A736251B3E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22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BF4F0-7082-4ABD-B4DF-753F3CAD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1B6816-450F-4AF1-A7D3-99A747086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779A7-0802-490C-9C15-5DC69D84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BECBC-3004-49DA-9F06-F31172482DF4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1D00D-1794-4A89-8CBC-633D36F3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A0D0A9-C2C6-4F13-9158-9419EA1F6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4E29-75B6-4C44-BE1D-3F8F403DB05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1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D2EA9D7-642A-41F8-BBAD-9CEFC9F71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0A0752-41D9-4FAB-8BA7-2179B9FD0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AD661D-9764-435C-A10B-828BE7B56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8A84F-B013-4CE7-9B88-E2E87C929573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36B181-752A-4445-AFD9-C432AD08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746DF5-4D23-4E29-BF94-96B75FA9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1B73-9FC8-444A-9B83-4137993310E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53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CFDE-2877-4C9C-9655-0868D3A67C4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4BFA605-4379-4428-931F-F7957EE106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8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9D53C-7020-4284-8639-480AAFE6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ABA93C-3ACA-4158-8CFE-09433ACA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956A6-D239-44DD-9B47-4D392E0D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D1629-FC04-4243-B024-B903C109881C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A2115-A319-4AFA-A441-9128F264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9EA649-67F4-4AAF-AB6E-3B5FF280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95B-AA28-49BF-964E-B672B0DFA7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437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4FA42-6537-41F1-AE41-76780CA62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E1BB55-AA52-48E9-AC50-51AEC1D90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785E60-8CBC-49DA-BEC6-715704BB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F976D-6C3D-42D0-9265-58D33BD0FA00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CF726-A323-4013-929A-543C5B75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66D724-1183-4E76-B246-8D6F4C22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E446-8B3C-4F1D-B070-F98745E0077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45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307FD-D88E-4A69-A4D7-27797F15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1C6820-6B14-44FD-9D72-9C2295D92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027AC9-4EFE-4E67-B20D-CBDA6EEBC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7FE287-182B-4931-B9EA-D09FAAFB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D1629-FC04-4243-B024-B903C109881C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AFE1E-56DE-4FAC-90D2-D21E18CA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F6E73A-3EF0-4818-9471-015CAEED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95B-AA28-49BF-964E-B672B0DFA7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302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FDB0F-4714-4F8D-9723-FE02643D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BC1742-0FCE-4865-815E-EA563EF6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92F1B1-8ED3-4C51-814D-F39A59B7B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DD7EAC9-CEAB-40E9-9613-D345E1027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298D47-DB2E-42F3-8DBB-518811A93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31136E-355E-4863-8825-35622DDC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F6BF3E-3321-4184-8DEE-17AB63050EE9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6CF05E-8F5E-4EE2-A70C-FE8B8130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CBFBA2-1B0A-4E2F-9BFB-C68D6D0F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A9A-F0E1-4D41-A1D9-A5A7F5DC87D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4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CD175-1829-4E2C-8699-82F888A8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56B9B6-3AD6-45AA-A6D3-91C6BD09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FF483-DD7E-4CA6-B269-C9BCB1A9ACBA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746BC5-5078-474E-9CF2-163F555D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47DB9A4-8204-4D11-B1B0-EA95A282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2F1C-A028-44D2-9D60-C075F563087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538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4B19A6-DF78-4372-A79E-3668F051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77EC0-2A23-4897-838A-22BFDBCA4C77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E5D5D4-EDCD-4040-9D38-A4366CE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8FAB7C-F2B9-45D8-8EE3-BF742C21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4223-80FF-4D2A-A3DE-D4DEEC3243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534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0BECB-CBFE-4CD3-B233-17E24394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1A83B-AD29-411D-9CA2-98A37A6C9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0FE5D8-9333-49C4-936A-7D02C47C6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CD0886-CE4A-470E-82FC-E80EBEDB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352B3-1B79-4227-B889-2CFD05843EA5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502428-1C1A-425C-B434-42D4C7EC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C3D2A4-D80E-42B3-BAC8-3BF1393D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F69A-2BA2-4E61-88B3-7A992C79F80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AD2C5-20B4-437A-9679-457F1A06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24D09C-F15F-4687-AF8C-24777129D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C5C4C3-CBBC-4CB3-A774-EBE448293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F4EFB0-9B05-44DD-B311-560CE62E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4FED73-9DC6-437D-A07B-B2B9634F995F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DC1600-52B2-4AA2-AF72-9C0D87E0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FEFC5E-B23A-439F-A8DE-56E6A40A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20D8-3F2E-4B57-A2A6-480CA418D9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98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16CCD-00DC-40A6-BFFA-D4DE16D4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C7F5AC-D962-4528-A183-BE19B9F3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CA85DA-5500-4E4A-8299-2419EDEAC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3D1629-FC04-4243-B024-B903C109881C}" type="datetimeFigureOut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8342A7-52ED-4FE4-93DC-590600CBC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21C37-25AF-4C4D-8A68-77F77875E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195B-AA28-49BF-964E-B672B0DFA7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096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70" r:id="rId2"/>
    <p:sldLayoutId id="2147484471" r:id="rId3"/>
    <p:sldLayoutId id="2147484472" r:id="rId4"/>
    <p:sldLayoutId id="2147484473" r:id="rId5"/>
    <p:sldLayoutId id="2147484474" r:id="rId6"/>
    <p:sldLayoutId id="2147484475" r:id="rId7"/>
    <p:sldLayoutId id="2147484476" r:id="rId8"/>
    <p:sldLayoutId id="2147484477" r:id="rId9"/>
    <p:sldLayoutId id="2147484478" r:id="rId10"/>
    <p:sldLayoutId id="2147484479" r:id="rId11"/>
    <p:sldLayoutId id="214748448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79512" y="0"/>
            <a:ext cx="8677275" cy="596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</a:t>
            </a:r>
            <a:endParaRPr lang="ru-RU" kern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</a:t>
            </a:r>
            <a:endParaRPr lang="ru-RU" kern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40385" algn="ctr">
              <a:lnSpc>
                <a:spcPct val="115000"/>
              </a:lnSpc>
              <a:spcAft>
                <a:spcPts val="0"/>
              </a:spcAft>
            </a:pP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ФГАОУ ВО «КФУ им. </a:t>
            </a:r>
            <a:r>
              <a:rPr lang="ru-RU" sz="2400" kern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В.И.Вернадского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R="540385"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«Медицинская академия имени С.И. Георгиевского»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 hangingPunct="1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педиатрии с курсом детских инфекционных болезней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 hangingPunct="1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 hangingPunct="1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Кумельский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Евгений Дмитриевич</a:t>
            </a:r>
          </a:p>
          <a:p>
            <a:pPr algn="ctr" fontAlgn="auto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Научно-квалификационная работа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теме: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НАРУШЕНИЙ РЕПРОДУКТИВНОЙ СФЕРЫ У ДЕТЕЙ С РАЗЛИЧНОЙ ЭНДОКРИНОЛОГИЧЕСКОЙ ПАТОЛОГИЕЙ</a:t>
            </a:r>
            <a:endParaRPr lang="ru-RU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 hangingPunct="1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pPr algn="ctr" fontAlgn="auto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медицинских наук, профессор</a:t>
            </a:r>
          </a:p>
          <a:p>
            <a:pPr algn="ctr" fontAlgn="auto" hangingPunct="1"/>
            <a:r>
              <a:rPr lang="ru-RU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ТРЕТЬЯКОВА ОЛЬГА СТЕПАНОВНА</a:t>
            </a:r>
          </a:p>
          <a:p>
            <a:pPr algn="ctr" fontAlgn="auto" hangingPunct="1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 hangingPunct="1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2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08194" y="1844403"/>
            <a:ext cx="5651420" cy="1581838"/>
            <a:chOff x="1344" y="1680"/>
            <a:chExt cx="2928" cy="448"/>
          </a:xfrm>
        </p:grpSpPr>
        <p:sp>
          <p:nvSpPr>
            <p:cNvPr id="3" name="Freeform 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6EECC8">
                    <a:gamma/>
                    <a:tint val="36471"/>
                    <a:invGamma/>
                  </a:srgbClr>
                </a:gs>
                <a:gs pos="100000">
                  <a:srgbClr val="6EECC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03826" y="1913112"/>
            <a:ext cx="54557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1" dirty="0">
                <a:solidFill>
                  <a:srgbClr val="000000"/>
                </a:solidFill>
              </a:rPr>
              <a:t>1. </a:t>
            </a:r>
            <a:r>
              <a:rPr lang="ru-RU" altLang="ru-RU" sz="2400" b="1" dirty="0" err="1">
                <a:solidFill>
                  <a:srgbClr val="000000"/>
                </a:solidFill>
              </a:rPr>
              <a:t>Соматометрическая</a:t>
            </a:r>
            <a:r>
              <a:rPr lang="ru-RU" altLang="ru-RU" sz="2400" b="1" dirty="0">
                <a:solidFill>
                  <a:srgbClr val="000000"/>
                </a:solidFill>
              </a:rPr>
              <a:t> оценка питания: ИМТ, индекс отношения окружности талии к окружности бедер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487755" y="3502482"/>
            <a:ext cx="5651420" cy="711200"/>
            <a:chOff x="1344" y="1680"/>
            <a:chExt cx="2928" cy="448"/>
          </a:xfrm>
        </p:grpSpPr>
        <p:sp>
          <p:nvSpPr>
            <p:cNvPr id="7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EAB764">
                    <a:gamma/>
                    <a:tint val="42353"/>
                    <a:invGamma/>
                  </a:srgbClr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665242" y="3588464"/>
            <a:ext cx="5136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1" dirty="0">
                <a:solidFill>
                  <a:srgbClr val="000000"/>
                </a:solidFill>
              </a:rPr>
              <a:t>2. Оценка половой формулы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9533" y="433556"/>
            <a:ext cx="6587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/>
              <a:t>Физикальное</a:t>
            </a:r>
            <a:r>
              <a:rPr lang="ru-RU" sz="4000" dirty="0"/>
              <a:t> обследование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96919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08194" y="1844403"/>
            <a:ext cx="5651420" cy="623888"/>
            <a:chOff x="1344" y="1680"/>
            <a:chExt cx="2928" cy="448"/>
          </a:xfrm>
        </p:grpSpPr>
        <p:sp>
          <p:nvSpPr>
            <p:cNvPr id="3" name="Freeform 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6EECC8">
                    <a:gamma/>
                    <a:tint val="36471"/>
                    <a:invGamma/>
                  </a:srgbClr>
                </a:gs>
                <a:gs pos="100000">
                  <a:srgbClr val="6EECC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03826" y="1913112"/>
            <a:ext cx="5455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0000"/>
                </a:solidFill>
              </a:rPr>
              <a:t>1. Концентрация 17-ОН-прогестерона 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508194" y="2684686"/>
            <a:ext cx="5651420" cy="1032345"/>
            <a:chOff x="1344" y="1680"/>
            <a:chExt cx="2928" cy="448"/>
          </a:xfrm>
        </p:grpSpPr>
        <p:sp>
          <p:nvSpPr>
            <p:cNvPr id="7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EAB764">
                    <a:gamma/>
                    <a:tint val="42353"/>
                    <a:invGamma/>
                  </a:srgbClr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665242" y="2750991"/>
            <a:ext cx="51361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1" dirty="0">
                <a:solidFill>
                  <a:srgbClr val="000000"/>
                </a:solidFill>
              </a:rPr>
              <a:t>2. Концентрация пролактина в сыворотке крови 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9533" y="433556"/>
            <a:ext cx="6587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Лабораторные данные</a:t>
            </a:r>
          </a:p>
        </p:txBody>
      </p:sp>
      <p:grpSp>
        <p:nvGrpSpPr>
          <p:cNvPr id="11" name="Group 22">
            <a:extLst>
              <a:ext uri="{FF2B5EF4-FFF2-40B4-BE49-F238E27FC236}">
                <a16:creationId xmlns:a16="http://schemas.microsoft.com/office/drawing/2014/main" id="{DF460B0F-B0ED-477D-A5EA-587F5BC4C0B2}"/>
              </a:ext>
            </a:extLst>
          </p:cNvPr>
          <p:cNvGrpSpPr>
            <a:grpSpLocks/>
          </p:cNvGrpSpPr>
          <p:nvPr/>
        </p:nvGrpSpPr>
        <p:grpSpPr bwMode="auto">
          <a:xfrm>
            <a:off x="1508194" y="3900453"/>
            <a:ext cx="5651420" cy="1371905"/>
            <a:chOff x="1344" y="1680"/>
            <a:chExt cx="2928" cy="448"/>
          </a:xfrm>
        </p:grpSpPr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7813FD07-97BD-4D12-99E9-2803003D1BF1}"/>
                </a:ext>
              </a:extLst>
            </p:cNvPr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24">
              <a:extLst>
                <a:ext uri="{FF2B5EF4-FFF2-40B4-BE49-F238E27FC236}">
                  <a16:creationId xmlns:a16="http://schemas.microsoft.com/office/drawing/2014/main" id="{4FBC8AB8-24E3-4A8E-9BB2-F0C37FCB3A7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51373"/>
                    <a:invGamma/>
                  </a:srgbClr>
                </a:gs>
                <a:gs pos="100000">
                  <a:srgbClr val="9EB0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4" name="Text Box 17">
            <a:extLst>
              <a:ext uri="{FF2B5EF4-FFF2-40B4-BE49-F238E27FC236}">
                <a16:creationId xmlns:a16="http://schemas.microsoft.com/office/drawing/2014/main" id="{42435559-F673-4529-B5E9-52F611F5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609" y="3894530"/>
            <a:ext cx="55110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1" dirty="0">
                <a:solidFill>
                  <a:srgbClr val="000000"/>
                </a:solidFill>
              </a:rPr>
              <a:t>3. Концентрация фолликулостимулирующего гормона в сыворотке крови 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8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74F3F62-7076-4AD4-8311-0DD76D790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02640"/>
              </p:ext>
            </p:extLst>
          </p:nvPr>
        </p:nvGraphicFramePr>
        <p:xfrm>
          <a:off x="1403648" y="1584087"/>
          <a:ext cx="6371498" cy="4797238"/>
        </p:xfrm>
        <a:graphic>
          <a:graphicData uri="http://schemas.openxmlformats.org/drawingml/2006/table">
            <a:tbl>
              <a:tblPr firstRow="1" firstCol="1" bandRow="1"/>
              <a:tblGrid>
                <a:gridCol w="1936206">
                  <a:extLst>
                    <a:ext uri="{9D8B030D-6E8A-4147-A177-3AD203B41FA5}">
                      <a16:colId xmlns:a16="http://schemas.microsoft.com/office/drawing/2014/main" val="1284765856"/>
                    </a:ext>
                  </a:extLst>
                </a:gridCol>
                <a:gridCol w="1108823">
                  <a:extLst>
                    <a:ext uri="{9D8B030D-6E8A-4147-A177-3AD203B41FA5}">
                      <a16:colId xmlns:a16="http://schemas.microsoft.com/office/drawing/2014/main" val="2773290135"/>
                    </a:ext>
                  </a:extLst>
                </a:gridCol>
                <a:gridCol w="1108823">
                  <a:extLst>
                    <a:ext uri="{9D8B030D-6E8A-4147-A177-3AD203B41FA5}">
                      <a16:colId xmlns:a16="http://schemas.microsoft.com/office/drawing/2014/main" val="2245977633"/>
                    </a:ext>
                  </a:extLst>
                </a:gridCol>
                <a:gridCol w="1108823">
                  <a:extLst>
                    <a:ext uri="{9D8B030D-6E8A-4147-A177-3AD203B41FA5}">
                      <a16:colId xmlns:a16="http://schemas.microsoft.com/office/drawing/2014/main" val="2975160732"/>
                    </a:ext>
                  </a:extLst>
                </a:gridCol>
                <a:gridCol w="1108823">
                  <a:extLst>
                    <a:ext uri="{9D8B030D-6E8A-4147-A177-3AD203B41FA5}">
                      <a16:colId xmlns:a16="http://schemas.microsoft.com/office/drawing/2014/main" val="3484471714"/>
                    </a:ext>
                  </a:extLst>
                </a:gridCol>
              </a:tblGrid>
              <a:tr h="9080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 = 20)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 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 = 35)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 = 18)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 = 30)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466005"/>
                  </a:ext>
                </a:extLst>
              </a:tr>
              <a:tr h="6080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Отягощённый семейный анамнез (%)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(30,0%)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(8,6%)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(16,7%)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(3,3%)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123594"/>
                  </a:ext>
                </a:extLst>
              </a:tr>
              <a:tr h="7967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Ребёнок от беременности № (М</a:t>
                      </a:r>
                      <a:r>
                        <a:rPr lang="ru-RU" sz="8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2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,75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1,23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165914"/>
                  </a:ext>
                </a:extLst>
              </a:tr>
              <a:tr h="609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Осложнённая беременность (%)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(35,0%)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(8,6%)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(22,2%)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(10,0%)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291370"/>
                  </a:ext>
                </a:extLst>
              </a:tr>
              <a:tr h="6102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 при рождении (М</a:t>
                      </a:r>
                      <a:r>
                        <a:rPr lang="ru-RU" sz="8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 гр)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3192,9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76,78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3135,0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272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3095,0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770,8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3343,4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253,4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069893"/>
                  </a:ext>
                </a:extLst>
              </a:tr>
              <a:tr h="6113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при рождении (М</a:t>
                      </a:r>
                      <a:r>
                        <a:rPr lang="ru-RU" sz="8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 см)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50,6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1,42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50,7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1,41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50,2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1,33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1,37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792423"/>
                  </a:ext>
                </a:extLst>
              </a:tr>
              <a:tr h="6537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по Апгар (М</a:t>
                      </a:r>
                      <a:r>
                        <a:rPr lang="ru-RU" sz="8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0,79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1,04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 </a:t>
                      </a:r>
                      <a:r>
                        <a:rPr lang="ru-RU" sz="110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0,76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 </a:t>
                      </a:r>
                      <a:r>
                        <a:rPr lang="ru-RU" sz="1100" dirty="0">
                          <a:solidFill>
                            <a:srgbClr val="202122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 0,82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33" marR="536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00162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22F0030-9280-4720-8831-BA0829B4E5B6}"/>
              </a:ext>
            </a:extLst>
          </p:cNvPr>
          <p:cNvSpPr txBox="1"/>
          <p:nvPr/>
        </p:nvSpPr>
        <p:spPr>
          <a:xfrm>
            <a:off x="1187624" y="260648"/>
            <a:ext cx="6587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Особенности анамнеза жизни у исследуемых</a:t>
            </a:r>
          </a:p>
        </p:txBody>
      </p:sp>
    </p:spTree>
    <p:extLst>
      <p:ext uri="{BB962C8B-B14F-4D97-AF65-F5344CB8AC3E}">
        <p14:creationId xmlns:p14="http://schemas.microsoft.com/office/powerpoint/2010/main" val="31608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Диаграмма 67">
            <a:extLst>
              <a:ext uri="{FF2B5EF4-FFF2-40B4-BE49-F238E27FC236}">
                <a16:creationId xmlns:a16="http://schemas.microsoft.com/office/drawing/2014/main" id="{2EC914C0-5386-4587-8049-8D962CACF2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881554"/>
              </p:ext>
            </p:extLst>
          </p:nvPr>
        </p:nvGraphicFramePr>
        <p:xfrm>
          <a:off x="1043608" y="1395412"/>
          <a:ext cx="7128791" cy="5129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17C0E9AC-F234-4859-8B01-88234F34AA9A}"/>
              </a:ext>
            </a:extLst>
          </p:cNvPr>
          <p:cNvSpPr txBox="1"/>
          <p:nvPr/>
        </p:nvSpPr>
        <p:spPr>
          <a:xfrm>
            <a:off x="1187624" y="188640"/>
            <a:ext cx="6587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Отягощение семейного анамнеза (%)</a:t>
            </a:r>
          </a:p>
        </p:txBody>
      </p:sp>
    </p:spTree>
    <p:extLst>
      <p:ext uri="{BB962C8B-B14F-4D97-AF65-F5344CB8AC3E}">
        <p14:creationId xmlns:p14="http://schemas.microsoft.com/office/powerpoint/2010/main" val="169460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B89FC5D-8976-48DE-AE2B-81FBEF4F5E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309837"/>
              </p:ext>
            </p:extLst>
          </p:nvPr>
        </p:nvGraphicFramePr>
        <p:xfrm>
          <a:off x="1466850" y="1014412"/>
          <a:ext cx="6210300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08EC78-972D-4739-950D-AA15A956E02D}"/>
              </a:ext>
            </a:extLst>
          </p:cNvPr>
          <p:cNvSpPr txBox="1"/>
          <p:nvPr/>
        </p:nvSpPr>
        <p:spPr>
          <a:xfrm>
            <a:off x="1278238" y="188640"/>
            <a:ext cx="6587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Осложнения течения беременности (%)</a:t>
            </a:r>
          </a:p>
        </p:txBody>
      </p:sp>
    </p:spTree>
    <p:extLst>
      <p:ext uri="{BB962C8B-B14F-4D97-AF65-F5344CB8AC3E}">
        <p14:creationId xmlns:p14="http://schemas.microsoft.com/office/powerpoint/2010/main" val="2611754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661A728A-88C8-4A56-B7AA-A7ECBB772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85963"/>
              </p:ext>
            </p:extLst>
          </p:nvPr>
        </p:nvGraphicFramePr>
        <p:xfrm>
          <a:off x="1305013" y="1556792"/>
          <a:ext cx="6466358" cy="488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41E36A-9801-4DF8-8A26-D80CD7734430}"/>
              </a:ext>
            </a:extLst>
          </p:cNvPr>
          <p:cNvSpPr txBox="1"/>
          <p:nvPr/>
        </p:nvSpPr>
        <p:spPr>
          <a:xfrm>
            <a:off x="1088915" y="260648"/>
            <a:ext cx="6966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Средний вес при рождении (г)</a:t>
            </a:r>
          </a:p>
        </p:txBody>
      </p:sp>
    </p:spTree>
    <p:extLst>
      <p:ext uri="{BB962C8B-B14F-4D97-AF65-F5344CB8AC3E}">
        <p14:creationId xmlns:p14="http://schemas.microsoft.com/office/powerpoint/2010/main" val="352779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61C7C0A-75A5-4484-BD44-3F4441971D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9915688"/>
              </p:ext>
            </p:extLst>
          </p:nvPr>
        </p:nvGraphicFramePr>
        <p:xfrm>
          <a:off x="1187624" y="1340768"/>
          <a:ext cx="6642620" cy="522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391642-1B07-4ADF-8067-F2FC681B2411}"/>
              </a:ext>
            </a:extLst>
          </p:cNvPr>
          <p:cNvSpPr txBox="1"/>
          <p:nvPr/>
        </p:nvSpPr>
        <p:spPr>
          <a:xfrm>
            <a:off x="643155" y="290269"/>
            <a:ext cx="7731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Средний рост при рождении (см)</a:t>
            </a:r>
          </a:p>
        </p:txBody>
      </p:sp>
    </p:spTree>
    <p:extLst>
      <p:ext uri="{BB962C8B-B14F-4D97-AF65-F5344CB8AC3E}">
        <p14:creationId xmlns:p14="http://schemas.microsoft.com/office/powerpoint/2010/main" val="1635474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515A42F-1DC6-4862-B314-9EC59C062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49310"/>
              </p:ext>
            </p:extLst>
          </p:nvPr>
        </p:nvGraphicFramePr>
        <p:xfrm>
          <a:off x="1322698" y="1412776"/>
          <a:ext cx="6498604" cy="529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2E95F0A-7D7B-4391-B9DD-6B5C48CB0F98}"/>
              </a:ext>
            </a:extLst>
          </p:cNvPr>
          <p:cNvSpPr txBox="1"/>
          <p:nvPr/>
        </p:nvSpPr>
        <p:spPr>
          <a:xfrm>
            <a:off x="706221" y="404664"/>
            <a:ext cx="7731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Средняя оценка по шкале </a:t>
            </a:r>
            <a:r>
              <a:rPr lang="ru-RU" sz="4000" dirty="0" err="1"/>
              <a:t>Апгар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20546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5029340-77C4-411B-9A73-D23CA7AAB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04482"/>
              </p:ext>
            </p:extLst>
          </p:nvPr>
        </p:nvGraphicFramePr>
        <p:xfrm>
          <a:off x="899592" y="1844824"/>
          <a:ext cx="7469444" cy="4092805"/>
        </p:xfrm>
        <a:graphic>
          <a:graphicData uri="http://schemas.openxmlformats.org/drawingml/2006/table">
            <a:tbl>
              <a:tblPr firstRow="1" firstCol="1" bandRow="1"/>
              <a:tblGrid>
                <a:gridCol w="1277292">
                  <a:extLst>
                    <a:ext uri="{9D8B030D-6E8A-4147-A177-3AD203B41FA5}">
                      <a16:colId xmlns:a16="http://schemas.microsoft.com/office/drawing/2014/main" val="1821045639"/>
                    </a:ext>
                  </a:extLst>
                </a:gridCol>
                <a:gridCol w="1067924">
                  <a:extLst>
                    <a:ext uri="{9D8B030D-6E8A-4147-A177-3AD203B41FA5}">
                      <a16:colId xmlns:a16="http://schemas.microsoft.com/office/drawing/2014/main" val="3770730446"/>
                    </a:ext>
                  </a:extLst>
                </a:gridCol>
                <a:gridCol w="1174114">
                  <a:extLst>
                    <a:ext uri="{9D8B030D-6E8A-4147-A177-3AD203B41FA5}">
                      <a16:colId xmlns:a16="http://schemas.microsoft.com/office/drawing/2014/main" val="441515842"/>
                    </a:ext>
                  </a:extLst>
                </a:gridCol>
                <a:gridCol w="1388000">
                  <a:extLst>
                    <a:ext uri="{9D8B030D-6E8A-4147-A177-3AD203B41FA5}">
                      <a16:colId xmlns:a16="http://schemas.microsoft.com/office/drawing/2014/main" val="2805475281"/>
                    </a:ext>
                  </a:extLst>
                </a:gridCol>
                <a:gridCol w="1494190">
                  <a:extLst>
                    <a:ext uri="{9D8B030D-6E8A-4147-A177-3AD203B41FA5}">
                      <a16:colId xmlns:a16="http://schemas.microsoft.com/office/drawing/2014/main" val="758588185"/>
                    </a:ext>
                  </a:extLst>
                </a:gridCol>
                <a:gridCol w="1067924">
                  <a:extLst>
                    <a:ext uri="{9D8B030D-6E8A-4147-A177-3AD203B41FA5}">
                      <a16:colId xmlns:a16="http://schemas.microsoft.com/office/drawing/2014/main" val="487825078"/>
                    </a:ext>
                  </a:extLst>
                </a:gridCol>
              </a:tblGrid>
              <a:tr h="7372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(баллы)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362671"/>
                  </a:ext>
                </a:extLst>
              </a:tr>
              <a:tr h="8361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 и менее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6,5**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только девочки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801089"/>
                  </a:ext>
                </a:extLst>
              </a:tr>
              <a:tr h="535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7,2**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042130"/>
                  </a:ext>
                </a:extLst>
              </a:tr>
              <a:tr h="4766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0,7-6,3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862748"/>
                  </a:ext>
                </a:extLst>
              </a:tr>
              <a:tr h="339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2,7-10,1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18,4*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489601"/>
                  </a:ext>
                </a:extLst>
              </a:tr>
              <a:tr h="4872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4,6-14,3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587798"/>
                  </a:ext>
                </a:extLst>
              </a:tr>
              <a:tr h="339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10,0-16,9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н/д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9168"/>
                  </a:ext>
                </a:extLst>
              </a:tr>
              <a:tr h="339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лет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43756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D1F3E79-C96E-4E10-B1DC-9B80F0295B5F}"/>
              </a:ext>
            </a:extLst>
          </p:cNvPr>
          <p:cNvSpPr txBox="1"/>
          <p:nvPr/>
        </p:nvSpPr>
        <p:spPr>
          <a:xfrm>
            <a:off x="706221" y="188640"/>
            <a:ext cx="7731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Оценка половой формулы у мальчиков</a:t>
            </a:r>
          </a:p>
        </p:txBody>
      </p:sp>
    </p:spTree>
    <p:extLst>
      <p:ext uri="{BB962C8B-B14F-4D97-AF65-F5344CB8AC3E}">
        <p14:creationId xmlns:p14="http://schemas.microsoft.com/office/powerpoint/2010/main" val="3960760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1F3E79-C96E-4E10-B1DC-9B80F0295B5F}"/>
              </a:ext>
            </a:extLst>
          </p:cNvPr>
          <p:cNvSpPr txBox="1"/>
          <p:nvPr/>
        </p:nvSpPr>
        <p:spPr>
          <a:xfrm>
            <a:off x="706221" y="188640"/>
            <a:ext cx="7731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Оценка половой формулы у девочек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0E53E3-0D1E-457C-BE4D-25C0124FE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47276"/>
              </p:ext>
            </p:extLst>
          </p:nvPr>
        </p:nvGraphicFramePr>
        <p:xfrm>
          <a:off x="1064627" y="1628800"/>
          <a:ext cx="7014745" cy="4565273"/>
        </p:xfrm>
        <a:graphic>
          <a:graphicData uri="http://schemas.openxmlformats.org/drawingml/2006/table">
            <a:tbl>
              <a:tblPr firstRow="1" firstCol="1" bandRow="1"/>
              <a:tblGrid>
                <a:gridCol w="1199537">
                  <a:extLst>
                    <a:ext uri="{9D8B030D-6E8A-4147-A177-3AD203B41FA5}">
                      <a16:colId xmlns:a16="http://schemas.microsoft.com/office/drawing/2014/main" val="3370447946"/>
                    </a:ext>
                  </a:extLst>
                </a:gridCol>
                <a:gridCol w="1002915">
                  <a:extLst>
                    <a:ext uri="{9D8B030D-6E8A-4147-A177-3AD203B41FA5}">
                      <a16:colId xmlns:a16="http://schemas.microsoft.com/office/drawing/2014/main" val="688516120"/>
                    </a:ext>
                  </a:extLst>
                </a:gridCol>
                <a:gridCol w="1102640">
                  <a:extLst>
                    <a:ext uri="{9D8B030D-6E8A-4147-A177-3AD203B41FA5}">
                      <a16:colId xmlns:a16="http://schemas.microsoft.com/office/drawing/2014/main" val="3307972526"/>
                    </a:ext>
                  </a:extLst>
                </a:gridCol>
                <a:gridCol w="1303506">
                  <a:extLst>
                    <a:ext uri="{9D8B030D-6E8A-4147-A177-3AD203B41FA5}">
                      <a16:colId xmlns:a16="http://schemas.microsoft.com/office/drawing/2014/main" val="2905047965"/>
                    </a:ext>
                  </a:extLst>
                </a:gridCol>
                <a:gridCol w="1403232">
                  <a:extLst>
                    <a:ext uri="{9D8B030D-6E8A-4147-A177-3AD203B41FA5}">
                      <a16:colId xmlns:a16="http://schemas.microsoft.com/office/drawing/2014/main" val="2065915450"/>
                    </a:ext>
                  </a:extLst>
                </a:gridCol>
                <a:gridCol w="1002915">
                  <a:extLst>
                    <a:ext uri="{9D8B030D-6E8A-4147-A177-3AD203B41FA5}">
                      <a16:colId xmlns:a16="http://schemas.microsoft.com/office/drawing/2014/main" val="3427090709"/>
                    </a:ext>
                  </a:extLst>
                </a:gridCol>
              </a:tblGrid>
              <a:tr h="74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(баллы)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011959"/>
                  </a:ext>
                </a:extLst>
              </a:tr>
              <a:tr h="726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10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6,5**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753583"/>
                  </a:ext>
                </a:extLst>
              </a:tr>
              <a:tr h="3425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0-2,7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78175"/>
                  </a:ext>
                </a:extLst>
              </a:tr>
              <a:tr h="5098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1,2-2,7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182677"/>
                  </a:ext>
                </a:extLst>
              </a:tr>
              <a:tr h="5577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1,2-7,0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48076"/>
                  </a:ext>
                </a:extLst>
              </a:tr>
              <a:tr h="5098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3,0-11,6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59840"/>
                  </a:ext>
                </a:extLst>
              </a:tr>
              <a:tr h="4497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5,0-12,0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010520"/>
                  </a:ext>
                </a:extLst>
              </a:tr>
              <a:tr h="726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 и выше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5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8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sz="quarter" idx="13"/>
          </p:nvPr>
        </p:nvSpPr>
        <p:spPr>
          <a:xfrm>
            <a:off x="900113" y="1916113"/>
            <a:ext cx="7488237" cy="4679950"/>
          </a:xfrm>
        </p:spPr>
        <p:txBody>
          <a:bodyPr rtlCol="0">
            <a:normAutofit/>
          </a:bodyPr>
          <a:lstStyle/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Начиная с 2017 г. прослеживается естественная убыль населения РФ. Это обусловлено рядом причин. Одной из важнейших причин стало уменьшение числа женщин фертильного возраста в связи с очень низким уровнем рождаемости, зарегистрированным в 90-е годы XX века в период тяжелой социально-экономической ситуации на территории постсоветского пространства. 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Репродуктивное здоровье детей и подростков в последние десятилетия привлекает к себе повышенное внимание со стороны исследователей. Отмечается, что к увеличению уровня заболеваемости органов репродуктивной системы у детей приводят ухудшение состояния соматического здоровья детей в целом, ухудшение состояния окружающей среды, некачественное питание (в частности, высокая доступность фастфуда).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926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Актуальность темы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1EA9D75-3B63-44D5-B30F-89D008197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73881"/>
              </p:ext>
            </p:extLst>
          </p:nvPr>
        </p:nvGraphicFramePr>
        <p:xfrm>
          <a:off x="755575" y="1556792"/>
          <a:ext cx="7731558" cy="4536505"/>
        </p:xfrm>
        <a:graphic>
          <a:graphicData uri="http://schemas.openxmlformats.org/drawingml/2006/table">
            <a:tbl>
              <a:tblPr firstRow="1" firstCol="1" bandRow="1"/>
              <a:tblGrid>
                <a:gridCol w="1288593">
                  <a:extLst>
                    <a:ext uri="{9D8B030D-6E8A-4147-A177-3AD203B41FA5}">
                      <a16:colId xmlns:a16="http://schemas.microsoft.com/office/drawing/2014/main" val="896500594"/>
                    </a:ext>
                  </a:extLst>
                </a:gridCol>
                <a:gridCol w="1288593">
                  <a:extLst>
                    <a:ext uri="{9D8B030D-6E8A-4147-A177-3AD203B41FA5}">
                      <a16:colId xmlns:a16="http://schemas.microsoft.com/office/drawing/2014/main" val="3772959637"/>
                    </a:ext>
                  </a:extLst>
                </a:gridCol>
                <a:gridCol w="1288593">
                  <a:extLst>
                    <a:ext uri="{9D8B030D-6E8A-4147-A177-3AD203B41FA5}">
                      <a16:colId xmlns:a16="http://schemas.microsoft.com/office/drawing/2014/main" val="3918841134"/>
                    </a:ext>
                  </a:extLst>
                </a:gridCol>
                <a:gridCol w="1288593">
                  <a:extLst>
                    <a:ext uri="{9D8B030D-6E8A-4147-A177-3AD203B41FA5}">
                      <a16:colId xmlns:a16="http://schemas.microsoft.com/office/drawing/2014/main" val="427753989"/>
                    </a:ext>
                  </a:extLst>
                </a:gridCol>
                <a:gridCol w="1288593">
                  <a:extLst>
                    <a:ext uri="{9D8B030D-6E8A-4147-A177-3AD203B41FA5}">
                      <a16:colId xmlns:a16="http://schemas.microsoft.com/office/drawing/2014/main" val="1975797929"/>
                    </a:ext>
                  </a:extLst>
                </a:gridCol>
                <a:gridCol w="1288593">
                  <a:extLst>
                    <a:ext uri="{9D8B030D-6E8A-4147-A177-3AD203B41FA5}">
                      <a16:colId xmlns:a16="http://schemas.microsoft.com/office/drawing/2014/main" val="3724422957"/>
                    </a:ext>
                  </a:extLst>
                </a:gridCol>
              </a:tblGrid>
              <a:tr h="67691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(нг/мл)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556112"/>
                  </a:ext>
                </a:extLst>
              </a:tr>
              <a:tr h="94724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 мес.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0,96 - 10,46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32,4*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774825"/>
                  </a:ext>
                </a:extLst>
              </a:tr>
              <a:tr h="9208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2 мес. до 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0,66 - 2,81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36,5*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638539"/>
                  </a:ext>
                </a:extLst>
              </a:tr>
              <a:tr h="10555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1 года до 10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0,2 - 0,8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380757"/>
                  </a:ext>
                </a:extLst>
              </a:tr>
              <a:tr h="93594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10-17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0,33 - 2,64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0427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DC791F5-D967-4511-A446-04964C4F0BD8}"/>
              </a:ext>
            </a:extLst>
          </p:cNvPr>
          <p:cNvSpPr txBox="1"/>
          <p:nvPr/>
        </p:nvSpPr>
        <p:spPr>
          <a:xfrm>
            <a:off x="706221" y="188640"/>
            <a:ext cx="7731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Уровень 17 – ОН – прогестерона у исследуемых</a:t>
            </a:r>
          </a:p>
        </p:txBody>
      </p:sp>
    </p:spTree>
    <p:extLst>
      <p:ext uri="{BB962C8B-B14F-4D97-AF65-F5344CB8AC3E}">
        <p14:creationId xmlns:p14="http://schemas.microsoft.com/office/powerpoint/2010/main" val="1084483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C791F5-D967-4511-A446-04964C4F0BD8}"/>
              </a:ext>
            </a:extLst>
          </p:cNvPr>
          <p:cNvSpPr txBox="1"/>
          <p:nvPr/>
        </p:nvSpPr>
        <p:spPr>
          <a:xfrm>
            <a:off x="706221" y="188640"/>
            <a:ext cx="7731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Уровень пролактина у исследуемых группы 2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E853916-139E-4C37-8486-F1DE0601F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16968"/>
              </p:ext>
            </p:extLst>
          </p:nvPr>
        </p:nvGraphicFramePr>
        <p:xfrm>
          <a:off x="706220" y="1512079"/>
          <a:ext cx="7970235" cy="4725233"/>
        </p:xfrm>
        <a:graphic>
          <a:graphicData uri="http://schemas.openxmlformats.org/drawingml/2006/table">
            <a:tbl>
              <a:tblPr firstRow="1" firstCol="1" bandRow="1"/>
              <a:tblGrid>
                <a:gridCol w="1594047">
                  <a:extLst>
                    <a:ext uri="{9D8B030D-6E8A-4147-A177-3AD203B41FA5}">
                      <a16:colId xmlns:a16="http://schemas.microsoft.com/office/drawing/2014/main" val="275196805"/>
                    </a:ext>
                  </a:extLst>
                </a:gridCol>
                <a:gridCol w="1594047">
                  <a:extLst>
                    <a:ext uri="{9D8B030D-6E8A-4147-A177-3AD203B41FA5}">
                      <a16:colId xmlns:a16="http://schemas.microsoft.com/office/drawing/2014/main" val="1795934608"/>
                    </a:ext>
                  </a:extLst>
                </a:gridCol>
                <a:gridCol w="1594047">
                  <a:extLst>
                    <a:ext uri="{9D8B030D-6E8A-4147-A177-3AD203B41FA5}">
                      <a16:colId xmlns:a16="http://schemas.microsoft.com/office/drawing/2014/main" val="1998851267"/>
                    </a:ext>
                  </a:extLst>
                </a:gridCol>
                <a:gridCol w="1594047">
                  <a:extLst>
                    <a:ext uri="{9D8B030D-6E8A-4147-A177-3AD203B41FA5}">
                      <a16:colId xmlns:a16="http://schemas.microsoft.com/office/drawing/2014/main" val="116677439"/>
                    </a:ext>
                  </a:extLst>
                </a:gridCol>
                <a:gridCol w="1594047">
                  <a:extLst>
                    <a:ext uri="{9D8B030D-6E8A-4147-A177-3AD203B41FA5}">
                      <a16:colId xmlns:a16="http://schemas.microsoft.com/office/drawing/2014/main" val="21256674"/>
                    </a:ext>
                  </a:extLst>
                </a:gridCol>
              </a:tblGrid>
              <a:tr h="474614">
                <a:tc row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122900"/>
                  </a:ext>
                </a:extLst>
              </a:tr>
              <a:tr h="559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 (МЕ/мл) ср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 (МЕ/мл) ср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731651"/>
                  </a:ext>
                </a:extLst>
              </a:tr>
              <a:tr h="117669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82-426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465,6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57-413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445,3*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636742"/>
                  </a:ext>
                </a:extLst>
              </a:tr>
              <a:tr h="823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6-10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83-341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435,2*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57-669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897773"/>
                  </a:ext>
                </a:extLst>
              </a:tr>
              <a:tr h="8238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11-13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48-472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327,8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42-669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692,3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264328"/>
                  </a:ext>
                </a:extLst>
              </a:tr>
              <a:tr h="86684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14-17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99-354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425,6*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78-493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578,6*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62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034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EF801F0-55CB-4045-BDE6-4643E8055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39780"/>
              </p:ext>
            </p:extLst>
          </p:nvPr>
        </p:nvGraphicFramePr>
        <p:xfrm>
          <a:off x="1475656" y="1268760"/>
          <a:ext cx="6024245" cy="2428177"/>
        </p:xfrm>
        <a:graphic>
          <a:graphicData uri="http://schemas.openxmlformats.org/drawingml/2006/table">
            <a:tbl>
              <a:tblPr firstRow="1" firstCol="1" bandRow="1"/>
              <a:tblGrid>
                <a:gridCol w="989965">
                  <a:extLst>
                    <a:ext uri="{9D8B030D-6E8A-4147-A177-3AD203B41FA5}">
                      <a16:colId xmlns:a16="http://schemas.microsoft.com/office/drawing/2014/main" val="953718374"/>
                    </a:ext>
                  </a:extLst>
                </a:gridCol>
                <a:gridCol w="1167130">
                  <a:extLst>
                    <a:ext uri="{9D8B030D-6E8A-4147-A177-3AD203B41FA5}">
                      <a16:colId xmlns:a16="http://schemas.microsoft.com/office/drawing/2014/main" val="25895195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587363755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1531969700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355818713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Мальчики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 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 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87661"/>
                  </a:ext>
                </a:extLst>
              </a:tr>
              <a:tr h="63881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месяц –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&lt;5,5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только девочки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335331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 –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&lt;1,9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20,4*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435617"/>
                  </a:ext>
                </a:extLst>
              </a:tr>
              <a:tr h="71183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Пубертат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&lt;14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30,6*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396065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B1759FF-18AF-4ABA-9194-5F5E5A780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85900"/>
              </p:ext>
            </p:extLst>
          </p:nvPr>
        </p:nvGraphicFramePr>
        <p:xfrm>
          <a:off x="1475655" y="4005064"/>
          <a:ext cx="6024245" cy="2428177"/>
        </p:xfrm>
        <a:graphic>
          <a:graphicData uri="http://schemas.openxmlformats.org/drawingml/2006/table">
            <a:tbl>
              <a:tblPr firstRow="1" firstCol="1" bandRow="1"/>
              <a:tblGrid>
                <a:gridCol w="989965">
                  <a:extLst>
                    <a:ext uri="{9D8B030D-6E8A-4147-A177-3AD203B41FA5}">
                      <a16:colId xmlns:a16="http://schemas.microsoft.com/office/drawing/2014/main" val="3034276567"/>
                    </a:ext>
                  </a:extLst>
                </a:gridCol>
                <a:gridCol w="1167130">
                  <a:extLst>
                    <a:ext uri="{9D8B030D-6E8A-4147-A177-3AD203B41FA5}">
                      <a16:colId xmlns:a16="http://schemas.microsoft.com/office/drawing/2014/main" val="182295658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31213031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747927632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389303609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Девочки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 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 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контроля 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(Ед/л)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763528"/>
                  </a:ext>
                </a:extLst>
              </a:tr>
              <a:tr h="63881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месяц –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0,11-13,0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21,4**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874476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 –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лет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0,11-1,6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45,4**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258318"/>
                  </a:ext>
                </a:extLst>
              </a:tr>
              <a:tr h="71183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Пубертат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&lt;9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67,3**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2254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B83D55-7A3C-41CB-BA9E-A7CE7D6D2673}"/>
              </a:ext>
            </a:extLst>
          </p:cNvPr>
          <p:cNvSpPr txBox="1"/>
          <p:nvPr/>
        </p:nvSpPr>
        <p:spPr>
          <a:xfrm>
            <a:off x="706220" y="298913"/>
            <a:ext cx="8042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Уровни ФСГ в исследуемых группах </a:t>
            </a:r>
          </a:p>
        </p:txBody>
      </p:sp>
    </p:spTree>
    <p:extLst>
      <p:ext uri="{BB962C8B-B14F-4D97-AF65-F5344CB8AC3E}">
        <p14:creationId xmlns:p14="http://schemas.microsoft.com/office/powerpoint/2010/main" val="1588733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96944" cy="6408712"/>
          </a:xfrm>
        </p:spPr>
        <p:txBody>
          <a:bodyPr/>
          <a:lstStyle/>
          <a:p>
            <a:pPr marL="46037" indent="0">
              <a:buNone/>
            </a:pPr>
            <a:r>
              <a:rPr lang="ru-RU" sz="2400" b="1" dirty="0"/>
              <a:t>ВЫВОДЫ</a:t>
            </a:r>
            <a:r>
              <a:rPr lang="ru-RU" dirty="0"/>
              <a:t>:</a:t>
            </a:r>
          </a:p>
          <a:p>
            <a:pPr marL="46037" lvl="0" indent="0">
              <a:buNone/>
            </a:pPr>
            <a:r>
              <a:rPr lang="ru-RU" dirty="0"/>
              <a:t>1.	В исследуемых группах не выявлено статистически значимых нарушений в анамнезе жизни, что свидетельствует об отсутствии влияния анамнеза жизни на развитие репродуктивно значимых эндокринных заболеваний.</a:t>
            </a:r>
          </a:p>
          <a:p>
            <a:pPr marL="46037" lvl="0" indent="0">
              <a:buNone/>
            </a:pPr>
            <a:r>
              <a:rPr lang="ru-RU" dirty="0"/>
              <a:t>2.	У мальчиков и девочек с врождённой дисфункцией коры надпочечников и преждевременным половым созреванием были выявлены достоверные изменения в половой формуле в различных возрастных группах. Проявлялись изменения у мальчиков ускоренным оволосением в подмышечной, паховой области; у девочек ускоренным оволосением, увеличением скорости развития молочных желёз и наступлением менархе ранее нормативного срока.</a:t>
            </a:r>
          </a:p>
          <a:p>
            <a:pPr marL="46037" lvl="0" indent="0">
              <a:buNone/>
            </a:pPr>
            <a:r>
              <a:rPr lang="ru-RU" dirty="0"/>
              <a:t>3.	17-ОН-прогестерон был достоверно увеличен у детей с врождённой дисфункцией коры надпочечников. У детей с преждевременным половым созреванием отмечается достоверное увеличение уровня пролактина и ФСГ. Уровень ФСГ также был достоверно увеличен у исследуемых с синдромом Шерешевского-Тернера.</a:t>
            </a:r>
          </a:p>
        </p:txBody>
      </p:sp>
    </p:spTree>
    <p:extLst>
      <p:ext uri="{BB962C8B-B14F-4D97-AF65-F5344CB8AC3E}">
        <p14:creationId xmlns:p14="http://schemas.microsoft.com/office/powerpoint/2010/main" val="2586781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492896"/>
            <a:ext cx="6511925" cy="1143000"/>
          </a:xfrm>
        </p:spPr>
        <p:txBody>
          <a:bodyPr/>
          <a:lstStyle/>
          <a:p>
            <a:pPr marL="0" indent="0" algn="ctr">
              <a:buFont typeface="Georgia" panose="02040502050405020303" pitchFamily="18" charset="0"/>
              <a:buNone/>
              <a:defRPr/>
            </a:pPr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sz="quarter" idx="13"/>
          </p:nvPr>
        </p:nvSpPr>
        <p:spPr>
          <a:xfrm>
            <a:off x="827881" y="1542056"/>
            <a:ext cx="7488237" cy="4679950"/>
          </a:xfrm>
        </p:spPr>
        <p:txBody>
          <a:bodyPr rtlCol="0">
            <a:normAutofit lnSpcReduction="10000"/>
          </a:bodyPr>
          <a:lstStyle/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Охрана репродуктивного здоровья в детском возрасте имеет как социальное, так и медицинское значение. Утверждается, что в трети и более случаях бесплодия (30-40%) решающую роль играют именно эндокринные расстройства.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Доказано, что одним из наиболее значимых факторов нормального функционирования репродуктивной системы, является нормальное функционирование эндокринной системы, а особенно важно её корректное функционирование, именно в детском возрасте. Наиболее значимые для организма перестройки в системе гормональной регуляции организма происходят именно в период полового созревания. В первую очередь данные изменения связаны с увеличением биологической активности половых стероидных гормонов. В связи с этим врачам-педиатрам необходимо внимательно следить за особенностями течения периода полового созревания детей с целью своевременной диагностики и коррекции факторов риска дисбаланса половых гормонов, так как последовательность их физиологических эффектов и формирует репродуктивный потенциал детей на длительный период жизни и реализацию репродуктивной функции в целом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926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Актуальность темы</a:t>
            </a:r>
          </a:p>
        </p:txBody>
      </p:sp>
    </p:spTree>
    <p:extLst>
      <p:ext uri="{BB962C8B-B14F-4D97-AF65-F5344CB8AC3E}">
        <p14:creationId xmlns:p14="http://schemas.microsoft.com/office/powerpoint/2010/main" val="204840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sz="quarter" idx="13"/>
          </p:nvPr>
        </p:nvSpPr>
        <p:spPr>
          <a:xfrm>
            <a:off x="1259632" y="1556792"/>
            <a:ext cx="6400800" cy="3475037"/>
          </a:xfrm>
        </p:spPr>
        <p:txBody>
          <a:bodyPr>
            <a:normAutofit/>
          </a:bodyPr>
          <a:lstStyle/>
          <a:p>
            <a:pPr marL="4445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Выявить особенности нарушения репродуктивной сферы у детей с некоторыми репродуктивно значимыми эндокринными заболеваниями.</a:t>
            </a:r>
            <a:endParaRPr lang="ru-RU" alt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027673" y="620688"/>
            <a:ext cx="59046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Цель исследования: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533456" cy="5649808"/>
          </a:xfrm>
        </p:spPr>
        <p:txBody>
          <a:bodyPr/>
          <a:lstStyle/>
          <a:p>
            <a:pPr marL="46037" indent="0">
              <a:buNone/>
            </a:pPr>
            <a:r>
              <a:rPr lang="ru-RU" sz="2400" b="1" dirty="0"/>
              <a:t>Задачи исследования: </a:t>
            </a:r>
          </a:p>
          <a:p>
            <a:pPr marL="388937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Выполнить анализ современных подходов к проблеме влияния эндокринных заболеваний на развитие репродуктивных расстройств у детей.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937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особенности анамнеза жизни у исследуемых.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937" indent="-342900" algn="just">
              <a:buAutoNum type="arabicPeriod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основные нарушения полового развития в исследуемых группах.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937" indent="-342900" algn="just">
              <a:buAutoNum type="arabicPeriod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Выявить основные особенности гормональных изменений, характеризующих репродуктивно значимую эндокринную патологию у детей.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06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sz="quarter" idx="13"/>
          </p:nvPr>
        </p:nvSpPr>
        <p:spPr>
          <a:xfrm>
            <a:off x="557211" y="1700808"/>
            <a:ext cx="8029575" cy="4032250"/>
          </a:xfrm>
        </p:spPr>
        <p:txBody>
          <a:bodyPr/>
          <a:lstStyle/>
          <a:p>
            <a:pPr marL="139065" marR="151130" indent="0" algn="just">
              <a:lnSpc>
                <a:spcPct val="150000"/>
              </a:lnSpc>
              <a:spcBef>
                <a:spcPts val="94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Было обследовано 103 ребёнка, среди которых 45 мальчиков и 58 девочек. Средний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 исследуемых составил 9,0 [0,5;17,0] лет. Сформировано 4 группы пациентов в зависимости от диагноза: в 1-ю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группу включены пациенты с подтверждённым диагнозом «Врождённая дисфункция коры надпочечников».</a:t>
            </a:r>
            <a:r>
              <a:rPr lang="ru-RU" sz="1800" spc="1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1800" spc="1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2-ю</a:t>
            </a:r>
            <a:r>
              <a:rPr lang="ru-RU" sz="18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группу</a:t>
            </a:r>
            <a:r>
              <a:rPr lang="ru-RU" sz="1800" spc="1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вошли пациенты с диагнозом «Преждевременное половое созревание». В группу 3 были включены пациенты с диагнозом «Синдром Шерешевского-Тернера». Группа контроля включала в себя практически здоровых детей. Исследуемые группы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соответствовали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друг другу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половозрастному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составу.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ru-RU" alt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5" y="404664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Материал исследования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2045" y="188640"/>
            <a:ext cx="741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Критерии включения и невключения в исследование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B16D65CC-41C6-4B32-B9FD-F025D7D70C2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8867009"/>
              </p:ext>
            </p:extLst>
          </p:nvPr>
        </p:nvGraphicFramePr>
        <p:xfrm>
          <a:off x="539552" y="1628800"/>
          <a:ext cx="8064896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809055296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96495393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включения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невключения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378598"/>
                  </a:ext>
                </a:extLst>
              </a:tr>
              <a:tr h="2448272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 менее 18 лет;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установленных диагнозов: Врождённая дисфункция коры надпочечников, Преждевременное половое созревание, Синдром Шерешевского-Тернера;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письменное информированное согласие больного (законного представителя) на участие в исследовании.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 18 и более лет;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острая фаза основного заболевания;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декомпенсация или тяжёлое течение сопутствующих соматических заболеваний;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обострение хронических соматических заболеваний;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онкопатология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анамнезе;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поведенческие расстройства;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в анамнезе психических расстройств ;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отказ больного или его законных представителей от участия в исследовании.</a:t>
                      </a:r>
                    </a:p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5665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2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0247050"/>
              </p:ext>
            </p:extLst>
          </p:nvPr>
        </p:nvGraphicFramePr>
        <p:xfrm>
          <a:off x="971600" y="1052736"/>
          <a:ext cx="7705104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59632" y="40466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Распределение исследуемых по группам</a:t>
            </a:r>
          </a:p>
        </p:txBody>
      </p:sp>
    </p:spTree>
    <p:extLst>
      <p:ext uri="{BB962C8B-B14F-4D97-AF65-F5344CB8AC3E}">
        <p14:creationId xmlns:p14="http://schemas.microsoft.com/office/powerpoint/2010/main" val="114480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08194" y="1844403"/>
            <a:ext cx="5651420" cy="711200"/>
            <a:chOff x="1344" y="1680"/>
            <a:chExt cx="2928" cy="448"/>
          </a:xfrm>
        </p:grpSpPr>
        <p:sp>
          <p:nvSpPr>
            <p:cNvPr id="3" name="Freeform 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6EECC8">
                    <a:gamma/>
                    <a:tint val="36471"/>
                    <a:invGamma/>
                  </a:srgbClr>
                </a:gs>
                <a:gs pos="100000">
                  <a:srgbClr val="6EECC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03826" y="1913112"/>
            <a:ext cx="5455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1" dirty="0">
                <a:solidFill>
                  <a:srgbClr val="000000"/>
                </a:solidFill>
              </a:rPr>
              <a:t>1. Оценка жалоб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508194" y="2611016"/>
            <a:ext cx="5651420" cy="711200"/>
            <a:chOff x="1344" y="1680"/>
            <a:chExt cx="2928" cy="448"/>
          </a:xfrm>
        </p:grpSpPr>
        <p:sp>
          <p:nvSpPr>
            <p:cNvPr id="7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EAB764">
                    <a:gamma/>
                    <a:tint val="42353"/>
                    <a:invGamma/>
                  </a:srgbClr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745413" y="2689325"/>
            <a:ext cx="51361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1" dirty="0">
                <a:solidFill>
                  <a:srgbClr val="000000"/>
                </a:solidFill>
              </a:rPr>
              <a:t>2. Оценка данных анамнеза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1508194" y="3449216"/>
            <a:ext cx="5651420" cy="711200"/>
            <a:chOff x="1344" y="1680"/>
            <a:chExt cx="2928" cy="448"/>
          </a:xfrm>
        </p:grpSpPr>
        <p:sp>
          <p:nvSpPr>
            <p:cNvPr id="11" name="Freeform 19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2DE78">
                    <a:gamma/>
                    <a:tint val="21176"/>
                    <a:invGamma/>
                  </a:srgbClr>
                </a:gs>
                <a:gs pos="100000">
                  <a:srgbClr val="F2DE78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1668914" y="3568279"/>
            <a:ext cx="58388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0000"/>
                </a:solidFill>
              </a:rPr>
              <a:t>3</a:t>
            </a:r>
            <a:r>
              <a:rPr lang="en-US" altLang="ru-RU" sz="2400" b="1" dirty="0">
                <a:solidFill>
                  <a:srgbClr val="000000"/>
                </a:solidFill>
              </a:rPr>
              <a:t>.</a:t>
            </a:r>
            <a:r>
              <a:rPr lang="ru-RU" altLang="ru-RU" sz="2400" b="1" dirty="0">
                <a:solidFill>
                  <a:srgbClr val="000000"/>
                </a:solidFill>
              </a:rPr>
              <a:t> </a:t>
            </a:r>
            <a:r>
              <a:rPr lang="ru-RU" altLang="ru-RU" sz="2400" b="1" dirty="0" err="1">
                <a:solidFill>
                  <a:srgbClr val="000000"/>
                </a:solidFill>
              </a:rPr>
              <a:t>Физикальное</a:t>
            </a:r>
            <a:r>
              <a:rPr lang="ru-RU" altLang="ru-RU" sz="2400" b="1" dirty="0">
                <a:solidFill>
                  <a:srgbClr val="000000"/>
                </a:solidFill>
              </a:rPr>
              <a:t> обследование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1508194" y="4287416"/>
            <a:ext cx="5651420" cy="711200"/>
            <a:chOff x="1344" y="1680"/>
            <a:chExt cx="2928" cy="448"/>
          </a:xfrm>
        </p:grpSpPr>
        <p:sp>
          <p:nvSpPr>
            <p:cNvPr id="15" name="Freeform 2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51373"/>
                    <a:invGamma/>
                  </a:srgbClr>
                </a:gs>
                <a:gs pos="100000">
                  <a:srgbClr val="9EB0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741126" y="4398541"/>
            <a:ext cx="42737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ru-RU" sz="2400" b="1" dirty="0">
                <a:solidFill>
                  <a:srgbClr val="000000"/>
                </a:solidFill>
              </a:rPr>
              <a:t>4. </a:t>
            </a:r>
            <a:r>
              <a:rPr lang="ru-RU" altLang="ru-RU" sz="2400" b="1" dirty="0">
                <a:solidFill>
                  <a:srgbClr val="000000"/>
                </a:solidFill>
              </a:rPr>
              <a:t>Лабораторные данные 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9533" y="433556"/>
            <a:ext cx="6587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Методы исследования</a:t>
            </a:r>
          </a:p>
        </p:txBody>
      </p:sp>
      <p:grpSp>
        <p:nvGrpSpPr>
          <p:cNvPr id="19" name="Group 22"/>
          <p:cNvGrpSpPr>
            <a:grpSpLocks/>
          </p:cNvGrpSpPr>
          <p:nvPr/>
        </p:nvGrpSpPr>
        <p:grpSpPr bwMode="auto">
          <a:xfrm>
            <a:off x="1460554" y="5098629"/>
            <a:ext cx="5651420" cy="711200"/>
            <a:chOff x="1344" y="1680"/>
            <a:chExt cx="2928" cy="44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0" name="Freeform 2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1693486" y="5209754"/>
            <a:ext cx="5315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0000"/>
                </a:solidFill>
              </a:rPr>
              <a:t>5</a:t>
            </a:r>
            <a:r>
              <a:rPr lang="en-US" altLang="ru-RU" sz="2400" b="1" dirty="0">
                <a:solidFill>
                  <a:srgbClr val="000000"/>
                </a:solidFill>
              </a:rPr>
              <a:t>. </a:t>
            </a:r>
            <a:r>
              <a:rPr lang="ru-RU" altLang="ru-RU" sz="2400" b="1" dirty="0">
                <a:solidFill>
                  <a:srgbClr val="000000"/>
                </a:solidFill>
              </a:rPr>
              <a:t>Инструментальные данные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17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8999</TotalTime>
  <Words>1526</Words>
  <Application>Microsoft Office PowerPoint</Application>
  <PresentationFormat>Экран (4:3)</PresentationFormat>
  <Paragraphs>345</Paragraphs>
  <Slides>24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нарушений сердечного ритма у пациентов с метаболическим синдромом с различными вариантами кардиоваскулярной патологии</dc:title>
  <dc:creator>Гусь</dc:creator>
  <cp:lastModifiedBy>ОЗД Кафедра</cp:lastModifiedBy>
  <cp:revision>333</cp:revision>
  <dcterms:created xsi:type="dcterms:W3CDTF">2012-03-14T16:09:48Z</dcterms:created>
  <dcterms:modified xsi:type="dcterms:W3CDTF">2023-05-30T06:29:16Z</dcterms:modified>
</cp:coreProperties>
</file>